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283" r:id="rId5"/>
    <p:sldId id="285" r:id="rId6"/>
    <p:sldId id="286" r:id="rId7"/>
    <p:sldId id="362" r:id="rId8"/>
    <p:sldId id="377" r:id="rId9"/>
    <p:sldId id="376" r:id="rId10"/>
    <p:sldId id="361" r:id="rId11"/>
    <p:sldId id="284" r:id="rId12"/>
    <p:sldId id="287" r:id="rId13"/>
    <p:sldId id="379" r:id="rId14"/>
    <p:sldId id="380" r:id="rId15"/>
    <p:sldId id="381" r:id="rId16"/>
    <p:sldId id="363" r:id="rId17"/>
    <p:sldId id="383" r:id="rId18"/>
    <p:sldId id="291" r:id="rId19"/>
    <p:sldId id="292" r:id="rId20"/>
    <p:sldId id="303" r:id="rId21"/>
    <p:sldId id="289" r:id="rId22"/>
    <p:sldId id="290" r:id="rId23"/>
    <p:sldId id="307" r:id="rId24"/>
    <p:sldId id="306" r:id="rId25"/>
    <p:sldId id="309" r:id="rId26"/>
    <p:sldId id="304" r:id="rId27"/>
    <p:sldId id="305" r:id="rId28"/>
    <p:sldId id="308" r:id="rId29"/>
    <p:sldId id="293" r:id="rId30"/>
    <p:sldId id="310" r:id="rId31"/>
    <p:sldId id="315" r:id="rId32"/>
    <p:sldId id="294" r:id="rId33"/>
    <p:sldId id="317" r:id="rId34"/>
    <p:sldId id="316" r:id="rId35"/>
    <p:sldId id="318" r:id="rId36"/>
    <p:sldId id="367" r:id="rId37"/>
    <p:sldId id="319" r:id="rId38"/>
    <p:sldId id="330" r:id="rId39"/>
    <p:sldId id="331" r:id="rId40"/>
    <p:sldId id="326" r:id="rId41"/>
    <p:sldId id="327" r:id="rId42"/>
    <p:sldId id="328" r:id="rId43"/>
    <p:sldId id="378" r:id="rId44"/>
    <p:sldId id="329" r:id="rId45"/>
    <p:sldId id="382" r:id="rId46"/>
    <p:sldId id="321" r:id="rId47"/>
    <p:sldId id="322" r:id="rId48"/>
    <p:sldId id="325" r:id="rId49"/>
    <p:sldId id="324" r:id="rId50"/>
    <p:sldId id="323" r:id="rId51"/>
    <p:sldId id="364" r:id="rId52"/>
    <p:sldId id="365" r:id="rId53"/>
    <p:sldId id="366" r:id="rId54"/>
    <p:sldId id="295" r:id="rId55"/>
    <p:sldId id="332" r:id="rId56"/>
    <p:sldId id="296" r:id="rId57"/>
    <p:sldId id="333" r:id="rId58"/>
    <p:sldId id="348" r:id="rId59"/>
    <p:sldId id="351" r:id="rId60"/>
    <p:sldId id="350" r:id="rId61"/>
    <p:sldId id="349" r:id="rId62"/>
    <p:sldId id="352" r:id="rId63"/>
    <p:sldId id="353" r:id="rId64"/>
    <p:sldId id="299" r:id="rId65"/>
    <p:sldId id="300" r:id="rId66"/>
    <p:sldId id="354" r:id="rId67"/>
    <p:sldId id="355" r:id="rId68"/>
    <p:sldId id="384" r:id="rId69"/>
    <p:sldId id="385" r:id="rId70"/>
    <p:sldId id="386" r:id="rId71"/>
    <p:sldId id="297" r:id="rId72"/>
    <p:sldId id="335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01" r:id="rId82"/>
    <p:sldId id="359" r:id="rId83"/>
    <p:sldId id="357" r:id="rId84"/>
    <p:sldId id="358" r:id="rId85"/>
    <p:sldId id="360" r:id="rId86"/>
    <p:sldId id="28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B502"/>
    <a:srgbClr val="EDF1F6"/>
    <a:srgbClr val="F05827"/>
    <a:srgbClr val="ECEEF5"/>
    <a:srgbClr val="616161"/>
    <a:srgbClr val="000000"/>
    <a:srgbClr val="555F72"/>
    <a:srgbClr val="0A5078"/>
    <a:srgbClr val="1C3C36"/>
    <a:srgbClr val="1A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F3AE2-4914-4CEF-94DC-5CA65DD3158B}" v="281" dt="2024-07-19T19:03:24.880"/>
    <p1510:client id="{099A57E1-BC2E-44FA-AF9C-0D8C173C1B55}" v="66" dt="2024-07-19T23:00:23.463"/>
    <p1510:client id="{0A7152F3-B12D-494B-A896-822376A3804D}" v="374" dt="2024-07-20T01:11:24.239"/>
    <p1510:client id="{15F70BDB-8F00-418D-896D-ADFA31D6F9EC}" v="91" dt="2024-07-20T07:20:54.231"/>
    <p1510:client id="{2BD310DF-8A1C-481B-9DF1-D687464B9971}" v="28" dt="2024-07-19T17:45:55.375"/>
    <p1510:client id="{349A2226-E145-44B3-AB05-E9C67336542B}" v="65" dt="2024-07-20T02:14:57.564"/>
    <p1510:client id="{36BD7A2F-4597-4DAC-AD31-CB5DA18F7BA1}" v="103" dt="2024-07-19T21:34:11.809"/>
    <p1510:client id="{446737EC-AA02-4A61-9D98-993018FF61C5}" v="81" dt="2024-07-20T04:43:08.463"/>
    <p1510:client id="{57CB1B51-B2B8-4CD7-AD9C-FD659872E6CF}" v="53" dt="2024-07-20T09:40:41.638"/>
    <p1510:client id="{72658DD6-969B-4AB5-AEC7-D9DE08A850AE}" v="19" dt="2024-07-19T19:05:20.915"/>
    <p1510:client id="{923C398B-5984-4070-8C4E-4022F93E7FD9}" v="1553" dt="2024-07-20T00:29:09.866"/>
    <p1510:client id="{94027638-AA57-4114-8945-6ECB6F923407}" v="12" dt="2024-07-20T07:23:54.997"/>
    <p1510:client id="{94FA0A79-8542-4777-BA43-5286053CCCE4}" v="464" dt="2024-07-19T17:41:31.220"/>
    <p1510:client id="{A76F8F4D-B46C-450E-8D55-CEE8B32A9941}" v="98" dt="2024-07-19T21:19:41.152"/>
    <p1510:client id="{C6CA830E-9C89-49B4-95CF-64AEDFAE951D}" v="1954" dt="2024-07-19T22:07:52.291"/>
    <p1510:client id="{EB8CF4B3-7FCB-4A4B-A98D-A98F70ED4502}" v="8" dt="2024-07-20T08:17:33.624"/>
  </p1510:revLst>
</p1510:revInfo>
</file>

<file path=ppt/tableStyles.xml><?xml version="1.0" encoding="utf-8"?>
<a:tblStyleLst xmlns:a="http://schemas.openxmlformats.org/drawingml/2006/main" def="{93296810-A885-4BE3-A3E7-6D5BEEA58F35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C52F4-1321-4E4B-BA44-E6D648B41ED1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A3C7A3EB-D177-4111-8D9D-BDE058D2FA4D}">
      <dgm:prSet phldrT="[Text]" phldr="0"/>
      <dgm:spPr/>
      <dgm:t>
        <a:bodyPr/>
        <a:lstStyle/>
        <a:p>
          <a:pPr rtl="0"/>
          <a:r>
            <a:rPr lang="en-US">
              <a:latin typeface="Corbel"/>
            </a:rPr>
            <a:t>Instagram Login [instaloader]</a:t>
          </a:r>
          <a:endParaRPr lang="en-US"/>
        </a:p>
      </dgm:t>
    </dgm:pt>
    <dgm:pt modelId="{0CA2C5A0-E021-4D0C-A6F4-96B286C5FDCD}" type="parTrans" cxnId="{A0472F9A-7D41-4BDD-97B3-935EAED1958C}">
      <dgm:prSet/>
      <dgm:spPr/>
    </dgm:pt>
    <dgm:pt modelId="{CB578337-DD18-4E8A-A0E2-1E9AA4FA0B5C}" type="sibTrans" cxnId="{A0472F9A-7D41-4BDD-97B3-935EAED1958C}">
      <dgm:prSet/>
      <dgm:spPr/>
    </dgm:pt>
    <dgm:pt modelId="{373B68B9-DC53-4919-ACAC-312952FCA720}">
      <dgm:prSet phldrT="[Text]" phldr="0"/>
      <dgm:spPr/>
      <dgm:t>
        <a:bodyPr/>
        <a:lstStyle/>
        <a:p>
          <a:pPr rtl="0"/>
          <a:r>
            <a:rPr lang="en-US">
              <a:latin typeface="Corbel"/>
            </a:rPr>
            <a:t>Page Selection</a:t>
          </a:r>
          <a:endParaRPr lang="en-US"/>
        </a:p>
      </dgm:t>
    </dgm:pt>
    <dgm:pt modelId="{A5DDD05F-7ED4-45EE-834D-A4D517FF3AA7}" type="parTrans" cxnId="{43F3C10A-CBDC-498C-A7C5-9B5DA5B38BA1}">
      <dgm:prSet/>
      <dgm:spPr/>
    </dgm:pt>
    <dgm:pt modelId="{EDBF2A5E-38A8-4FF0-A4A6-1FAB4163C53B}" type="sibTrans" cxnId="{43F3C10A-CBDC-498C-A7C5-9B5DA5B38BA1}">
      <dgm:prSet/>
      <dgm:spPr/>
    </dgm:pt>
    <dgm:pt modelId="{1DE1CFAF-5417-45FC-A158-5ED6906F4ADA}">
      <dgm:prSet phldrT="[Text]" phldr="0"/>
      <dgm:spPr/>
      <dgm:t>
        <a:bodyPr/>
        <a:lstStyle/>
        <a:p>
          <a:pPr rtl="0"/>
          <a:r>
            <a:rPr lang="en-US">
              <a:latin typeface="Corbel"/>
            </a:rPr>
            <a:t>Page Stats [instagram analyzer]</a:t>
          </a:r>
          <a:endParaRPr lang="en-US"/>
        </a:p>
      </dgm:t>
    </dgm:pt>
    <dgm:pt modelId="{91A5D3EA-05FA-4AAA-9562-B847925BAB4D}" type="parTrans" cxnId="{3EA91113-6ABC-4F75-AC04-E195004C925E}">
      <dgm:prSet/>
      <dgm:spPr/>
    </dgm:pt>
    <dgm:pt modelId="{FC7D53F4-D5C7-41D7-B443-368E4DCF4E03}" type="sibTrans" cxnId="{3EA91113-6ABC-4F75-AC04-E195004C925E}">
      <dgm:prSet/>
      <dgm:spPr/>
    </dgm:pt>
    <dgm:pt modelId="{FB4AC3EE-54A4-4E1F-8718-D543DB741474}">
      <dgm:prSet phldr="0"/>
      <dgm:spPr/>
      <dgm:t>
        <a:bodyPr/>
        <a:lstStyle/>
        <a:p>
          <a:pPr rtl="0"/>
          <a:r>
            <a:rPr lang="en-US">
              <a:latin typeface="Corbel"/>
            </a:rPr>
            <a:t>Post Scraping [instaloader]</a:t>
          </a:r>
        </a:p>
      </dgm:t>
    </dgm:pt>
    <dgm:pt modelId="{1BACAE5B-165D-4168-A645-06D2159774C5}" type="parTrans" cxnId="{DD1491D5-9F22-4375-B55C-136A89149331}">
      <dgm:prSet/>
      <dgm:spPr/>
    </dgm:pt>
    <dgm:pt modelId="{BE99AE51-E6A8-4BE8-8E1B-D34AD12C7B88}" type="sibTrans" cxnId="{DD1491D5-9F22-4375-B55C-136A89149331}">
      <dgm:prSet/>
      <dgm:spPr/>
    </dgm:pt>
    <dgm:pt modelId="{DAE1ECAB-D2D4-45EA-B8A3-CF31DA0B8E40}" type="pres">
      <dgm:prSet presAssocID="{331C52F4-1321-4E4B-BA44-E6D648B41ED1}" presName="Name0" presStyleCnt="0">
        <dgm:presLayoutVars>
          <dgm:dir/>
          <dgm:animLvl val="lvl"/>
          <dgm:resizeHandles val="exact"/>
        </dgm:presLayoutVars>
      </dgm:prSet>
      <dgm:spPr/>
    </dgm:pt>
    <dgm:pt modelId="{2185B090-19E7-4732-9609-2FD3337EDE04}" type="pres">
      <dgm:prSet presAssocID="{A3C7A3EB-D177-4111-8D9D-BDE058D2FA4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D78E52-17B8-49D2-8B4A-D5B324D675EF}" type="pres">
      <dgm:prSet presAssocID="{CB578337-DD18-4E8A-A0E2-1E9AA4FA0B5C}" presName="parTxOnlySpace" presStyleCnt="0"/>
      <dgm:spPr/>
    </dgm:pt>
    <dgm:pt modelId="{6B89CE90-DBEB-4F12-84F4-3285C40CAF87}" type="pres">
      <dgm:prSet presAssocID="{373B68B9-DC53-4919-ACAC-312952FCA72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54C964C-DCAE-4F6C-BC10-0AE8C3742E2A}" type="pres">
      <dgm:prSet presAssocID="{EDBF2A5E-38A8-4FF0-A4A6-1FAB4163C53B}" presName="parTxOnlySpace" presStyleCnt="0"/>
      <dgm:spPr/>
    </dgm:pt>
    <dgm:pt modelId="{D26D0550-667C-448E-B6B3-2FE0562AC3C1}" type="pres">
      <dgm:prSet presAssocID="{1DE1CFAF-5417-45FC-A158-5ED6906F4AD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1DDD4CA-47A0-4199-BFA9-1235603F67D8}" type="pres">
      <dgm:prSet presAssocID="{FC7D53F4-D5C7-41D7-B443-368E4DCF4E03}" presName="parTxOnlySpace" presStyleCnt="0"/>
      <dgm:spPr/>
    </dgm:pt>
    <dgm:pt modelId="{C1FAE17C-E8DE-4853-8148-E7CEC52DA3B6}" type="pres">
      <dgm:prSet presAssocID="{FB4AC3EE-54A4-4E1F-8718-D543DB74147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3F3C10A-CBDC-498C-A7C5-9B5DA5B38BA1}" srcId="{331C52F4-1321-4E4B-BA44-E6D648B41ED1}" destId="{373B68B9-DC53-4919-ACAC-312952FCA720}" srcOrd="1" destOrd="0" parTransId="{A5DDD05F-7ED4-45EE-834D-A4D517FF3AA7}" sibTransId="{EDBF2A5E-38A8-4FF0-A4A6-1FAB4163C53B}"/>
    <dgm:cxn modelId="{17B7D20F-546B-4420-B68D-A360C3667D07}" type="presOf" srcId="{FB4AC3EE-54A4-4E1F-8718-D543DB741474}" destId="{C1FAE17C-E8DE-4853-8148-E7CEC52DA3B6}" srcOrd="0" destOrd="0" presId="urn:microsoft.com/office/officeart/2005/8/layout/chevron1"/>
    <dgm:cxn modelId="{3EA91113-6ABC-4F75-AC04-E195004C925E}" srcId="{331C52F4-1321-4E4B-BA44-E6D648B41ED1}" destId="{1DE1CFAF-5417-45FC-A158-5ED6906F4ADA}" srcOrd="2" destOrd="0" parTransId="{91A5D3EA-05FA-4AAA-9562-B847925BAB4D}" sibTransId="{FC7D53F4-D5C7-41D7-B443-368E4DCF4E03}"/>
    <dgm:cxn modelId="{64925146-B39B-462E-A71E-4BF03D60E691}" type="presOf" srcId="{A3C7A3EB-D177-4111-8D9D-BDE058D2FA4D}" destId="{2185B090-19E7-4732-9609-2FD3337EDE04}" srcOrd="0" destOrd="0" presId="urn:microsoft.com/office/officeart/2005/8/layout/chevron1"/>
    <dgm:cxn modelId="{0301CA4A-2D08-4EC2-A72F-277706D07115}" type="presOf" srcId="{331C52F4-1321-4E4B-BA44-E6D648B41ED1}" destId="{DAE1ECAB-D2D4-45EA-B8A3-CF31DA0B8E40}" srcOrd="0" destOrd="0" presId="urn:microsoft.com/office/officeart/2005/8/layout/chevron1"/>
    <dgm:cxn modelId="{0BFB1694-21F0-4B26-B9CC-530995C2EFB0}" type="presOf" srcId="{1DE1CFAF-5417-45FC-A158-5ED6906F4ADA}" destId="{D26D0550-667C-448E-B6B3-2FE0562AC3C1}" srcOrd="0" destOrd="0" presId="urn:microsoft.com/office/officeart/2005/8/layout/chevron1"/>
    <dgm:cxn modelId="{A0472F9A-7D41-4BDD-97B3-935EAED1958C}" srcId="{331C52F4-1321-4E4B-BA44-E6D648B41ED1}" destId="{A3C7A3EB-D177-4111-8D9D-BDE058D2FA4D}" srcOrd="0" destOrd="0" parTransId="{0CA2C5A0-E021-4D0C-A6F4-96B286C5FDCD}" sibTransId="{CB578337-DD18-4E8A-A0E2-1E9AA4FA0B5C}"/>
    <dgm:cxn modelId="{DD1491D5-9F22-4375-B55C-136A89149331}" srcId="{331C52F4-1321-4E4B-BA44-E6D648B41ED1}" destId="{FB4AC3EE-54A4-4E1F-8718-D543DB741474}" srcOrd="3" destOrd="0" parTransId="{1BACAE5B-165D-4168-A645-06D2159774C5}" sibTransId="{BE99AE51-E6A8-4BE8-8E1B-D34AD12C7B88}"/>
    <dgm:cxn modelId="{1F8A6DDD-30E8-49BB-B953-57ECBBC46467}" type="presOf" srcId="{373B68B9-DC53-4919-ACAC-312952FCA720}" destId="{6B89CE90-DBEB-4F12-84F4-3285C40CAF87}" srcOrd="0" destOrd="0" presId="urn:microsoft.com/office/officeart/2005/8/layout/chevron1"/>
    <dgm:cxn modelId="{06788BDA-8469-4796-A93D-B3E3ABF3C613}" type="presParOf" srcId="{DAE1ECAB-D2D4-45EA-B8A3-CF31DA0B8E40}" destId="{2185B090-19E7-4732-9609-2FD3337EDE04}" srcOrd="0" destOrd="0" presId="urn:microsoft.com/office/officeart/2005/8/layout/chevron1"/>
    <dgm:cxn modelId="{4D5B68B2-5954-4FD9-AE31-408E59D4B1F9}" type="presParOf" srcId="{DAE1ECAB-D2D4-45EA-B8A3-CF31DA0B8E40}" destId="{0ED78E52-17B8-49D2-8B4A-D5B324D675EF}" srcOrd="1" destOrd="0" presId="urn:microsoft.com/office/officeart/2005/8/layout/chevron1"/>
    <dgm:cxn modelId="{B60AE8F3-6D83-4191-B07A-9DE8AAEFC982}" type="presParOf" srcId="{DAE1ECAB-D2D4-45EA-B8A3-CF31DA0B8E40}" destId="{6B89CE90-DBEB-4F12-84F4-3285C40CAF87}" srcOrd="2" destOrd="0" presId="urn:microsoft.com/office/officeart/2005/8/layout/chevron1"/>
    <dgm:cxn modelId="{C130579F-C226-4AFB-9316-97895265A157}" type="presParOf" srcId="{DAE1ECAB-D2D4-45EA-B8A3-CF31DA0B8E40}" destId="{154C964C-DCAE-4F6C-BC10-0AE8C3742E2A}" srcOrd="3" destOrd="0" presId="urn:microsoft.com/office/officeart/2005/8/layout/chevron1"/>
    <dgm:cxn modelId="{1608B463-9AC2-4CCE-89A9-867306EE1D8F}" type="presParOf" srcId="{DAE1ECAB-D2D4-45EA-B8A3-CF31DA0B8E40}" destId="{D26D0550-667C-448E-B6B3-2FE0562AC3C1}" srcOrd="4" destOrd="0" presId="urn:microsoft.com/office/officeart/2005/8/layout/chevron1"/>
    <dgm:cxn modelId="{DD821298-9C74-4E50-8BF5-D50B1027073B}" type="presParOf" srcId="{DAE1ECAB-D2D4-45EA-B8A3-CF31DA0B8E40}" destId="{D1DDD4CA-47A0-4199-BFA9-1235603F67D8}" srcOrd="5" destOrd="0" presId="urn:microsoft.com/office/officeart/2005/8/layout/chevron1"/>
    <dgm:cxn modelId="{1D8A8A92-275D-4DE3-BE58-8099C652E91E}" type="presParOf" srcId="{DAE1ECAB-D2D4-45EA-B8A3-CF31DA0B8E40}" destId="{C1FAE17C-E8DE-4853-8148-E7CEC52DA3B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1C52F4-1321-4E4B-BA44-E6D648B41ED1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A3C7A3EB-D177-4111-8D9D-BDE058D2FA4D}">
      <dgm:prSet phldrT="[Text]" phldr="0"/>
      <dgm:spPr/>
      <dgm:t>
        <a:bodyPr/>
        <a:lstStyle/>
        <a:p>
          <a:pPr rtl="0"/>
          <a:r>
            <a:rPr lang="en-US">
              <a:latin typeface="Corbel"/>
            </a:rPr>
            <a:t>Download Image [requests]</a:t>
          </a:r>
          <a:endParaRPr lang="en-US"/>
        </a:p>
      </dgm:t>
    </dgm:pt>
    <dgm:pt modelId="{0CA2C5A0-E021-4D0C-A6F4-96B286C5FDCD}" type="parTrans" cxnId="{A0472F9A-7D41-4BDD-97B3-935EAED1958C}">
      <dgm:prSet/>
      <dgm:spPr/>
      <dgm:t>
        <a:bodyPr/>
        <a:lstStyle/>
        <a:p>
          <a:endParaRPr lang="en-US"/>
        </a:p>
      </dgm:t>
    </dgm:pt>
    <dgm:pt modelId="{CB578337-DD18-4E8A-A0E2-1E9AA4FA0B5C}" type="sibTrans" cxnId="{A0472F9A-7D41-4BDD-97B3-935EAED1958C}">
      <dgm:prSet/>
      <dgm:spPr/>
      <dgm:t>
        <a:bodyPr/>
        <a:lstStyle/>
        <a:p>
          <a:endParaRPr lang="en-US"/>
        </a:p>
      </dgm:t>
    </dgm:pt>
    <dgm:pt modelId="{83F5B01B-3958-42CE-AB28-337076D95214}">
      <dgm:prSet phldr="0"/>
      <dgm:spPr/>
      <dgm:t>
        <a:bodyPr/>
        <a:lstStyle/>
        <a:p>
          <a:r>
            <a:rPr lang="en-US">
              <a:latin typeface="Corbel"/>
            </a:rPr>
            <a:t>Clean Comments </a:t>
          </a:r>
        </a:p>
      </dgm:t>
    </dgm:pt>
    <dgm:pt modelId="{79B5CD3C-425E-48AE-B3CC-8E69F193A7C0}" type="parTrans" cxnId="{480B0CB7-E95E-47DA-BC9C-DD7ABCFB45F7}">
      <dgm:prSet/>
      <dgm:spPr/>
      <dgm:t>
        <a:bodyPr/>
        <a:lstStyle/>
        <a:p>
          <a:endParaRPr lang="en-US"/>
        </a:p>
      </dgm:t>
    </dgm:pt>
    <dgm:pt modelId="{E3D4B6CD-A971-4B5A-8A19-54097090DC60}" type="sibTrans" cxnId="{480B0CB7-E95E-47DA-BC9C-DD7ABCFB45F7}">
      <dgm:prSet/>
      <dgm:spPr/>
      <dgm:t>
        <a:bodyPr/>
        <a:lstStyle/>
        <a:p>
          <a:endParaRPr lang="en-US"/>
        </a:p>
      </dgm:t>
    </dgm:pt>
    <dgm:pt modelId="{1674D89A-EAA0-443B-96C0-F75F6C4C4FAC}">
      <dgm:prSet phldr="0"/>
      <dgm:spPr/>
      <dgm:t>
        <a:bodyPr/>
        <a:lstStyle/>
        <a:p>
          <a:pPr rtl="0"/>
          <a:r>
            <a:rPr lang="en-US">
              <a:latin typeface="Corbel"/>
            </a:rPr>
            <a:t>Item Detection [Yolo - Bert]</a:t>
          </a:r>
        </a:p>
      </dgm:t>
    </dgm:pt>
    <dgm:pt modelId="{9263EB5F-5352-4498-8A49-E0A16A61F82C}" type="parTrans" cxnId="{0FAB9F67-4FCE-4B33-B9DA-7C7D1D35126A}">
      <dgm:prSet/>
      <dgm:spPr/>
      <dgm:t>
        <a:bodyPr/>
        <a:lstStyle/>
        <a:p>
          <a:endParaRPr lang="en-US"/>
        </a:p>
      </dgm:t>
    </dgm:pt>
    <dgm:pt modelId="{48E5E743-528D-46AA-8FE7-615C3D52C3BF}" type="sibTrans" cxnId="{0FAB9F67-4FCE-4B33-B9DA-7C7D1D35126A}">
      <dgm:prSet/>
      <dgm:spPr/>
      <dgm:t>
        <a:bodyPr/>
        <a:lstStyle/>
        <a:p>
          <a:endParaRPr lang="en-US"/>
        </a:p>
      </dgm:t>
    </dgm:pt>
    <dgm:pt modelId="{68C7B9C8-6F94-4E22-89C1-D44E4167E809}">
      <dgm:prSet phldr="0"/>
      <dgm:spPr/>
      <dgm:t>
        <a:bodyPr/>
        <a:lstStyle/>
        <a:p>
          <a:pPr rtl="0"/>
          <a:r>
            <a:rPr lang="en-US">
              <a:latin typeface="Corbel"/>
            </a:rPr>
            <a:t>Sentiment Analysis [</a:t>
          </a:r>
          <a:r>
            <a:rPr lang="en-US" err="1">
              <a:latin typeface="Corbel"/>
            </a:rPr>
            <a:t>Groq</a:t>
          </a:r>
          <a:r>
            <a:rPr lang="en-US">
              <a:latin typeface="Corbel"/>
            </a:rPr>
            <a:t> </a:t>
          </a:r>
          <a:r>
            <a:rPr lang="en-US" err="1">
              <a:latin typeface="Corbel"/>
            </a:rPr>
            <a:t>api</a:t>
          </a:r>
          <a:r>
            <a:rPr lang="en-US">
              <a:latin typeface="Corbel"/>
            </a:rPr>
            <a:t> "</a:t>
          </a:r>
          <a:r>
            <a:rPr lang="en-US" err="1">
              <a:latin typeface="Corbel"/>
            </a:rPr>
            <a:t>Mixtural</a:t>
          </a:r>
          <a:r>
            <a:rPr lang="en-US">
              <a:latin typeface="Corbel"/>
            </a:rPr>
            <a:t> – Llama 70B"]</a:t>
          </a:r>
        </a:p>
      </dgm:t>
    </dgm:pt>
    <dgm:pt modelId="{B06AD734-65A0-4DA8-9F3B-6B5DCD8F8743}" type="parTrans" cxnId="{52E139B4-6B3D-46D3-86B5-959D453C777B}">
      <dgm:prSet/>
      <dgm:spPr/>
      <dgm:t>
        <a:bodyPr/>
        <a:lstStyle/>
        <a:p>
          <a:endParaRPr lang="en-US"/>
        </a:p>
      </dgm:t>
    </dgm:pt>
    <dgm:pt modelId="{506FBF2B-CF2B-45F3-BA8B-6F45CEE4DF66}" type="sibTrans" cxnId="{52E139B4-6B3D-46D3-86B5-959D453C777B}">
      <dgm:prSet/>
      <dgm:spPr/>
      <dgm:t>
        <a:bodyPr/>
        <a:lstStyle/>
        <a:p>
          <a:endParaRPr lang="en-US"/>
        </a:p>
      </dgm:t>
    </dgm:pt>
    <dgm:pt modelId="{DAE1ECAB-D2D4-45EA-B8A3-CF31DA0B8E40}" type="pres">
      <dgm:prSet presAssocID="{331C52F4-1321-4E4B-BA44-E6D648B41ED1}" presName="Name0" presStyleCnt="0">
        <dgm:presLayoutVars>
          <dgm:dir/>
          <dgm:animLvl val="lvl"/>
          <dgm:resizeHandles val="exact"/>
        </dgm:presLayoutVars>
      </dgm:prSet>
      <dgm:spPr/>
    </dgm:pt>
    <dgm:pt modelId="{2185B090-19E7-4732-9609-2FD3337EDE04}" type="pres">
      <dgm:prSet presAssocID="{A3C7A3EB-D177-4111-8D9D-BDE058D2FA4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CCFBD6C-70CF-4218-9BFA-1D22F3A6C1FE}" type="pres">
      <dgm:prSet presAssocID="{CB578337-DD18-4E8A-A0E2-1E9AA4FA0B5C}" presName="parTxOnlySpace" presStyleCnt="0"/>
      <dgm:spPr/>
    </dgm:pt>
    <dgm:pt modelId="{8925CA39-AEC4-4365-B13D-4DE631652B40}" type="pres">
      <dgm:prSet presAssocID="{83F5B01B-3958-42CE-AB28-337076D9521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4ABAAB-50AC-4A23-8C11-EA7F8BAEC68F}" type="pres">
      <dgm:prSet presAssocID="{E3D4B6CD-A971-4B5A-8A19-54097090DC60}" presName="parTxOnlySpace" presStyleCnt="0"/>
      <dgm:spPr/>
    </dgm:pt>
    <dgm:pt modelId="{45FB6F45-DE4C-436F-A9F7-E36544ED372E}" type="pres">
      <dgm:prSet presAssocID="{1674D89A-EAA0-443B-96C0-F75F6C4C4FA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60C929-471A-4253-B473-F8E6838DAB72}" type="pres">
      <dgm:prSet presAssocID="{48E5E743-528D-46AA-8FE7-615C3D52C3BF}" presName="parTxOnlySpace" presStyleCnt="0"/>
      <dgm:spPr/>
    </dgm:pt>
    <dgm:pt modelId="{4688AF18-1185-4EC0-A069-5E32430EF1E7}" type="pres">
      <dgm:prSet presAssocID="{68C7B9C8-6F94-4E22-89C1-D44E4167E80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FAB9F67-4FCE-4B33-B9DA-7C7D1D35126A}" srcId="{331C52F4-1321-4E4B-BA44-E6D648B41ED1}" destId="{1674D89A-EAA0-443B-96C0-F75F6C4C4FAC}" srcOrd="2" destOrd="0" parTransId="{9263EB5F-5352-4498-8A49-E0A16A61F82C}" sibTransId="{48E5E743-528D-46AA-8FE7-615C3D52C3BF}"/>
    <dgm:cxn modelId="{9086356C-522E-4E72-AA34-57D3E0C0ED3E}" type="presOf" srcId="{68C7B9C8-6F94-4E22-89C1-D44E4167E809}" destId="{4688AF18-1185-4EC0-A069-5E32430EF1E7}" srcOrd="0" destOrd="0" presId="urn:microsoft.com/office/officeart/2005/8/layout/chevron1"/>
    <dgm:cxn modelId="{F7868A4D-4103-4CD0-9CCF-CCF2C5D669A1}" type="presOf" srcId="{1674D89A-EAA0-443B-96C0-F75F6C4C4FAC}" destId="{45FB6F45-DE4C-436F-A9F7-E36544ED372E}" srcOrd="0" destOrd="0" presId="urn:microsoft.com/office/officeart/2005/8/layout/chevron1"/>
    <dgm:cxn modelId="{3C990F57-CD85-48CD-A264-1D72A3E5118F}" type="presOf" srcId="{A3C7A3EB-D177-4111-8D9D-BDE058D2FA4D}" destId="{2185B090-19E7-4732-9609-2FD3337EDE04}" srcOrd="0" destOrd="0" presId="urn:microsoft.com/office/officeart/2005/8/layout/chevron1"/>
    <dgm:cxn modelId="{A0472F9A-7D41-4BDD-97B3-935EAED1958C}" srcId="{331C52F4-1321-4E4B-BA44-E6D648B41ED1}" destId="{A3C7A3EB-D177-4111-8D9D-BDE058D2FA4D}" srcOrd="0" destOrd="0" parTransId="{0CA2C5A0-E021-4D0C-A6F4-96B286C5FDCD}" sibTransId="{CB578337-DD18-4E8A-A0E2-1E9AA4FA0B5C}"/>
    <dgm:cxn modelId="{52E139B4-6B3D-46D3-86B5-959D453C777B}" srcId="{331C52F4-1321-4E4B-BA44-E6D648B41ED1}" destId="{68C7B9C8-6F94-4E22-89C1-D44E4167E809}" srcOrd="3" destOrd="0" parTransId="{B06AD734-65A0-4DA8-9F3B-6B5DCD8F8743}" sibTransId="{506FBF2B-CF2B-45F3-BA8B-6F45CEE4DF66}"/>
    <dgm:cxn modelId="{480B0CB7-E95E-47DA-BC9C-DD7ABCFB45F7}" srcId="{331C52F4-1321-4E4B-BA44-E6D648B41ED1}" destId="{83F5B01B-3958-42CE-AB28-337076D95214}" srcOrd="1" destOrd="0" parTransId="{79B5CD3C-425E-48AE-B3CC-8E69F193A7C0}" sibTransId="{E3D4B6CD-A971-4B5A-8A19-54097090DC60}"/>
    <dgm:cxn modelId="{BDA014DD-0BF0-43F0-9082-FF5E25A5C2E9}" type="presOf" srcId="{331C52F4-1321-4E4B-BA44-E6D648B41ED1}" destId="{DAE1ECAB-D2D4-45EA-B8A3-CF31DA0B8E40}" srcOrd="0" destOrd="0" presId="urn:microsoft.com/office/officeart/2005/8/layout/chevron1"/>
    <dgm:cxn modelId="{D0A3A7EF-39D5-4F14-B6F2-BD5DF500BDAB}" type="presOf" srcId="{83F5B01B-3958-42CE-AB28-337076D95214}" destId="{8925CA39-AEC4-4365-B13D-4DE631652B40}" srcOrd="0" destOrd="0" presId="urn:microsoft.com/office/officeart/2005/8/layout/chevron1"/>
    <dgm:cxn modelId="{1ADB9D9F-673C-47AC-9807-3BA6A87337C7}" type="presParOf" srcId="{DAE1ECAB-D2D4-45EA-B8A3-CF31DA0B8E40}" destId="{2185B090-19E7-4732-9609-2FD3337EDE04}" srcOrd="0" destOrd="0" presId="urn:microsoft.com/office/officeart/2005/8/layout/chevron1"/>
    <dgm:cxn modelId="{78002C90-5A64-49F1-8D24-EFB02E17676F}" type="presParOf" srcId="{DAE1ECAB-D2D4-45EA-B8A3-CF31DA0B8E40}" destId="{5CCFBD6C-70CF-4218-9BFA-1D22F3A6C1FE}" srcOrd="1" destOrd="0" presId="urn:microsoft.com/office/officeart/2005/8/layout/chevron1"/>
    <dgm:cxn modelId="{14A999C7-BC80-4BB7-B175-86BC7D32D4C2}" type="presParOf" srcId="{DAE1ECAB-D2D4-45EA-B8A3-CF31DA0B8E40}" destId="{8925CA39-AEC4-4365-B13D-4DE631652B40}" srcOrd="2" destOrd="0" presId="urn:microsoft.com/office/officeart/2005/8/layout/chevron1"/>
    <dgm:cxn modelId="{63985AD7-F488-4AC1-B5E2-30C6097AED4E}" type="presParOf" srcId="{DAE1ECAB-D2D4-45EA-B8A3-CF31DA0B8E40}" destId="{0B4ABAAB-50AC-4A23-8C11-EA7F8BAEC68F}" srcOrd="3" destOrd="0" presId="urn:microsoft.com/office/officeart/2005/8/layout/chevron1"/>
    <dgm:cxn modelId="{E3B986B8-8261-4C3C-BAAD-AE1BA50ADE5D}" type="presParOf" srcId="{DAE1ECAB-D2D4-45EA-B8A3-CF31DA0B8E40}" destId="{45FB6F45-DE4C-436F-A9F7-E36544ED372E}" srcOrd="4" destOrd="0" presId="urn:microsoft.com/office/officeart/2005/8/layout/chevron1"/>
    <dgm:cxn modelId="{623E3CF7-21B1-4F5E-B578-42B41B70E3E4}" type="presParOf" srcId="{DAE1ECAB-D2D4-45EA-B8A3-CF31DA0B8E40}" destId="{8760C929-471A-4253-B473-F8E6838DAB72}" srcOrd="5" destOrd="0" presId="urn:microsoft.com/office/officeart/2005/8/layout/chevron1"/>
    <dgm:cxn modelId="{1BE715AD-8531-4429-9A9A-7E765D3541BE}" type="presParOf" srcId="{DAE1ECAB-D2D4-45EA-B8A3-CF31DA0B8E40}" destId="{4688AF18-1185-4EC0-A069-5E32430EF1E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C52F4-1321-4E4B-BA44-E6D648B41ED1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A3C7A3EB-D177-4111-8D9D-BDE058D2FA4D}">
      <dgm:prSet phldrT="[Text]" phldr="0"/>
      <dgm:spPr/>
      <dgm:t>
        <a:bodyPr/>
        <a:lstStyle/>
        <a:p>
          <a:pPr rtl="0"/>
          <a:r>
            <a:rPr lang="en-US">
              <a:latin typeface="Corbel"/>
            </a:rPr>
            <a:t>Sentiment Score</a:t>
          </a:r>
          <a:endParaRPr lang="en-US"/>
        </a:p>
      </dgm:t>
    </dgm:pt>
    <dgm:pt modelId="{0CA2C5A0-E021-4D0C-A6F4-96B286C5FDCD}" type="parTrans" cxnId="{A0472F9A-7D41-4BDD-97B3-935EAED1958C}">
      <dgm:prSet/>
      <dgm:spPr/>
    </dgm:pt>
    <dgm:pt modelId="{CB578337-DD18-4E8A-A0E2-1E9AA4FA0B5C}" type="sibTrans" cxnId="{A0472F9A-7D41-4BDD-97B3-935EAED1958C}">
      <dgm:prSet/>
      <dgm:spPr/>
    </dgm:pt>
    <dgm:pt modelId="{290AF8DD-84FF-425B-A5D6-9F53ECD45472}">
      <dgm:prSet phldr="0"/>
      <dgm:spPr/>
      <dgm:t>
        <a:bodyPr/>
        <a:lstStyle/>
        <a:p>
          <a:pPr rtl="0"/>
          <a:r>
            <a:rPr lang="en-US">
              <a:latin typeface="Corbel"/>
            </a:rPr>
            <a:t>Normalize Likes&amp;Comments/Page</a:t>
          </a:r>
        </a:p>
      </dgm:t>
    </dgm:pt>
    <dgm:pt modelId="{CA3DBB4C-B5EB-4FC0-A9D5-A389E2EB071C}" type="parTrans" cxnId="{C85BDCAA-E6A5-421A-B43A-A2CA57C4ABB4}">
      <dgm:prSet/>
      <dgm:spPr/>
    </dgm:pt>
    <dgm:pt modelId="{FADE5437-2FAA-4708-91FB-951DA23991FA}" type="sibTrans" cxnId="{C85BDCAA-E6A5-421A-B43A-A2CA57C4ABB4}">
      <dgm:prSet/>
      <dgm:spPr/>
    </dgm:pt>
    <dgm:pt modelId="{5420F446-8ECB-4EB6-84DA-5D31EC5088AE}">
      <dgm:prSet phldr="0"/>
      <dgm:spPr/>
      <dgm:t>
        <a:bodyPr/>
        <a:lstStyle/>
        <a:p>
          <a:pPr rtl="0"/>
          <a:r>
            <a:rPr lang="en-US">
              <a:latin typeface="Corbel"/>
            </a:rPr>
            <a:t>Investigate correlation (Likes – Comments – Sentiment Score)</a:t>
          </a:r>
        </a:p>
      </dgm:t>
    </dgm:pt>
    <dgm:pt modelId="{60D6EA26-3D5F-4562-9D53-9C27BCBB102C}" type="parTrans" cxnId="{9E0A62D1-957D-4B41-ACD1-9172B3A944F6}">
      <dgm:prSet/>
      <dgm:spPr/>
    </dgm:pt>
    <dgm:pt modelId="{E888EBDF-72DF-46ED-8EA4-E6C09093F70B}" type="sibTrans" cxnId="{9E0A62D1-957D-4B41-ACD1-9172B3A944F6}">
      <dgm:prSet/>
      <dgm:spPr/>
    </dgm:pt>
    <dgm:pt modelId="{58C99810-92E8-475D-B465-A817E5EB0861}">
      <dgm:prSet phldr="0"/>
      <dgm:spPr/>
      <dgm:t>
        <a:bodyPr/>
        <a:lstStyle/>
        <a:p>
          <a:pPr rtl="0"/>
          <a:r>
            <a:rPr lang="en-US">
              <a:latin typeface="Corbel"/>
            </a:rPr>
            <a:t>Cutting Threshold (Trending or Not)</a:t>
          </a:r>
        </a:p>
      </dgm:t>
    </dgm:pt>
    <dgm:pt modelId="{BBBDFBF6-3128-41A2-B8DB-4145CD25111B}" type="parTrans" cxnId="{C744A5D8-6CDF-4367-B1A3-15C7B39FB199}">
      <dgm:prSet/>
      <dgm:spPr/>
    </dgm:pt>
    <dgm:pt modelId="{77878F5D-C125-416E-81A4-F013B15E3993}" type="sibTrans" cxnId="{C744A5D8-6CDF-4367-B1A3-15C7B39FB199}">
      <dgm:prSet/>
      <dgm:spPr/>
    </dgm:pt>
    <dgm:pt modelId="{DAE1ECAB-D2D4-45EA-B8A3-CF31DA0B8E40}" type="pres">
      <dgm:prSet presAssocID="{331C52F4-1321-4E4B-BA44-E6D648B41ED1}" presName="Name0" presStyleCnt="0">
        <dgm:presLayoutVars>
          <dgm:dir/>
          <dgm:animLvl val="lvl"/>
          <dgm:resizeHandles val="exact"/>
        </dgm:presLayoutVars>
      </dgm:prSet>
      <dgm:spPr/>
    </dgm:pt>
    <dgm:pt modelId="{2185B090-19E7-4732-9609-2FD3337EDE04}" type="pres">
      <dgm:prSet presAssocID="{A3C7A3EB-D177-4111-8D9D-BDE058D2FA4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EF54C75-12EA-4968-B566-1FD81EE646DF}" type="pres">
      <dgm:prSet presAssocID="{CB578337-DD18-4E8A-A0E2-1E9AA4FA0B5C}" presName="parTxOnlySpace" presStyleCnt="0"/>
      <dgm:spPr/>
    </dgm:pt>
    <dgm:pt modelId="{7D5CC5F7-D77D-486B-94A1-6CB86064B4BE}" type="pres">
      <dgm:prSet presAssocID="{290AF8DD-84FF-425B-A5D6-9F53ECD4547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4F66E6-2A73-4C84-9018-41F1DA7FB3FE}" type="pres">
      <dgm:prSet presAssocID="{FADE5437-2FAA-4708-91FB-951DA23991FA}" presName="parTxOnlySpace" presStyleCnt="0"/>
      <dgm:spPr/>
    </dgm:pt>
    <dgm:pt modelId="{62D52BCA-19DC-43DA-B13F-534CD1643DC0}" type="pres">
      <dgm:prSet presAssocID="{5420F446-8ECB-4EB6-84DA-5D31EC5088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E9A7CC-869E-4EC8-AD0D-BF831B6A28EB}" type="pres">
      <dgm:prSet presAssocID="{E888EBDF-72DF-46ED-8EA4-E6C09093F70B}" presName="parTxOnlySpace" presStyleCnt="0"/>
      <dgm:spPr/>
    </dgm:pt>
    <dgm:pt modelId="{0667E93A-C39C-4CBF-900D-C63D653A9CF1}" type="pres">
      <dgm:prSet presAssocID="{58C99810-92E8-475D-B465-A817E5EB086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2791E06-C523-4E8D-90C9-E9805F86BAE6}" type="presOf" srcId="{5420F446-8ECB-4EB6-84DA-5D31EC5088AE}" destId="{62D52BCA-19DC-43DA-B13F-534CD1643DC0}" srcOrd="0" destOrd="0" presId="urn:microsoft.com/office/officeart/2005/8/layout/chevron1"/>
    <dgm:cxn modelId="{EB78DD36-05D1-41DE-81A5-3F79BAE06942}" type="presOf" srcId="{290AF8DD-84FF-425B-A5D6-9F53ECD45472}" destId="{7D5CC5F7-D77D-486B-94A1-6CB86064B4BE}" srcOrd="0" destOrd="0" presId="urn:microsoft.com/office/officeart/2005/8/layout/chevron1"/>
    <dgm:cxn modelId="{A0472F9A-7D41-4BDD-97B3-935EAED1958C}" srcId="{331C52F4-1321-4E4B-BA44-E6D648B41ED1}" destId="{A3C7A3EB-D177-4111-8D9D-BDE058D2FA4D}" srcOrd="0" destOrd="0" parTransId="{0CA2C5A0-E021-4D0C-A6F4-96B286C5FDCD}" sibTransId="{CB578337-DD18-4E8A-A0E2-1E9AA4FA0B5C}"/>
    <dgm:cxn modelId="{EF4871AA-179B-4E04-B869-9A7296146A5D}" type="presOf" srcId="{58C99810-92E8-475D-B465-A817E5EB0861}" destId="{0667E93A-C39C-4CBF-900D-C63D653A9CF1}" srcOrd="0" destOrd="0" presId="urn:microsoft.com/office/officeart/2005/8/layout/chevron1"/>
    <dgm:cxn modelId="{C85BDCAA-E6A5-421A-B43A-A2CA57C4ABB4}" srcId="{331C52F4-1321-4E4B-BA44-E6D648B41ED1}" destId="{290AF8DD-84FF-425B-A5D6-9F53ECD45472}" srcOrd="1" destOrd="0" parTransId="{CA3DBB4C-B5EB-4FC0-A9D5-A389E2EB071C}" sibTransId="{FADE5437-2FAA-4708-91FB-951DA23991FA}"/>
    <dgm:cxn modelId="{9454E1B2-27D8-4D34-92BD-9E15EE874C0D}" type="presOf" srcId="{A3C7A3EB-D177-4111-8D9D-BDE058D2FA4D}" destId="{2185B090-19E7-4732-9609-2FD3337EDE04}" srcOrd="0" destOrd="0" presId="urn:microsoft.com/office/officeart/2005/8/layout/chevron1"/>
    <dgm:cxn modelId="{9E0A62D1-957D-4B41-ACD1-9172B3A944F6}" srcId="{331C52F4-1321-4E4B-BA44-E6D648B41ED1}" destId="{5420F446-8ECB-4EB6-84DA-5D31EC5088AE}" srcOrd="2" destOrd="0" parTransId="{60D6EA26-3D5F-4562-9D53-9C27BCBB102C}" sibTransId="{E888EBDF-72DF-46ED-8EA4-E6C09093F70B}"/>
    <dgm:cxn modelId="{C744A5D8-6CDF-4367-B1A3-15C7B39FB199}" srcId="{331C52F4-1321-4E4B-BA44-E6D648B41ED1}" destId="{58C99810-92E8-475D-B465-A817E5EB0861}" srcOrd="3" destOrd="0" parTransId="{BBBDFBF6-3128-41A2-B8DB-4145CD25111B}" sibTransId="{77878F5D-C125-416E-81A4-F013B15E3993}"/>
    <dgm:cxn modelId="{BDA014DD-0BF0-43F0-9082-FF5E25A5C2E9}" type="presOf" srcId="{331C52F4-1321-4E4B-BA44-E6D648B41ED1}" destId="{DAE1ECAB-D2D4-45EA-B8A3-CF31DA0B8E40}" srcOrd="0" destOrd="0" presId="urn:microsoft.com/office/officeart/2005/8/layout/chevron1"/>
    <dgm:cxn modelId="{85FBACD9-42A1-4EA8-9C9B-78428EAE033D}" type="presParOf" srcId="{DAE1ECAB-D2D4-45EA-B8A3-CF31DA0B8E40}" destId="{2185B090-19E7-4732-9609-2FD3337EDE04}" srcOrd="0" destOrd="0" presId="urn:microsoft.com/office/officeart/2005/8/layout/chevron1"/>
    <dgm:cxn modelId="{F144FC1F-C59F-42E3-8EDE-15138EA0E818}" type="presParOf" srcId="{DAE1ECAB-D2D4-45EA-B8A3-CF31DA0B8E40}" destId="{1EF54C75-12EA-4968-B566-1FD81EE646DF}" srcOrd="1" destOrd="0" presId="urn:microsoft.com/office/officeart/2005/8/layout/chevron1"/>
    <dgm:cxn modelId="{760A7FEB-4406-4B48-B5C0-EF2507B52B41}" type="presParOf" srcId="{DAE1ECAB-D2D4-45EA-B8A3-CF31DA0B8E40}" destId="{7D5CC5F7-D77D-486B-94A1-6CB86064B4BE}" srcOrd="2" destOrd="0" presId="urn:microsoft.com/office/officeart/2005/8/layout/chevron1"/>
    <dgm:cxn modelId="{E637667A-EAE5-4BC9-ACF5-98D77BC3F243}" type="presParOf" srcId="{DAE1ECAB-D2D4-45EA-B8A3-CF31DA0B8E40}" destId="{334F66E6-2A73-4C84-9018-41F1DA7FB3FE}" srcOrd="3" destOrd="0" presId="urn:microsoft.com/office/officeart/2005/8/layout/chevron1"/>
    <dgm:cxn modelId="{C68C569B-32A7-45AD-929A-04C9AC60065A}" type="presParOf" srcId="{DAE1ECAB-D2D4-45EA-B8A3-CF31DA0B8E40}" destId="{62D52BCA-19DC-43DA-B13F-534CD1643DC0}" srcOrd="4" destOrd="0" presId="urn:microsoft.com/office/officeart/2005/8/layout/chevron1"/>
    <dgm:cxn modelId="{FF6F88A4-BD0A-4FA4-9360-704994B8E144}" type="presParOf" srcId="{DAE1ECAB-D2D4-45EA-B8A3-CF31DA0B8E40}" destId="{08E9A7CC-869E-4EC8-AD0D-BF831B6A28EB}" srcOrd="5" destOrd="0" presId="urn:microsoft.com/office/officeart/2005/8/layout/chevron1"/>
    <dgm:cxn modelId="{01BC7B84-0C82-4C21-9C86-7F1609CCEBD9}" type="presParOf" srcId="{DAE1ECAB-D2D4-45EA-B8A3-CF31DA0B8E40}" destId="{0667E93A-C39C-4CBF-900D-C63D653A9C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5B090-19E7-4732-9609-2FD3337EDE04}">
      <dsp:nvSpPr>
        <dsp:cNvPr id="0" name=""/>
        <dsp:cNvSpPr/>
      </dsp:nvSpPr>
      <dsp:spPr>
        <a:xfrm>
          <a:off x="5403" y="2101058"/>
          <a:ext cx="3145554" cy="12582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Instagram Login [instaloader]</a:t>
          </a:r>
          <a:endParaRPr lang="en-US" sz="2200" kern="1200"/>
        </a:p>
      </dsp:txBody>
      <dsp:txXfrm>
        <a:off x="634514" y="2101058"/>
        <a:ext cx="1887333" cy="1258221"/>
      </dsp:txXfrm>
    </dsp:sp>
    <dsp:sp modelId="{6B89CE90-DBEB-4F12-84F4-3285C40CAF87}">
      <dsp:nvSpPr>
        <dsp:cNvPr id="0" name=""/>
        <dsp:cNvSpPr/>
      </dsp:nvSpPr>
      <dsp:spPr>
        <a:xfrm>
          <a:off x="2836403" y="2101058"/>
          <a:ext cx="3145554" cy="125822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Page Selection</a:t>
          </a:r>
          <a:endParaRPr lang="en-US" sz="2200" kern="1200"/>
        </a:p>
      </dsp:txBody>
      <dsp:txXfrm>
        <a:off x="3465514" y="2101058"/>
        <a:ext cx="1887333" cy="1258221"/>
      </dsp:txXfrm>
    </dsp:sp>
    <dsp:sp modelId="{D26D0550-667C-448E-B6B3-2FE0562AC3C1}">
      <dsp:nvSpPr>
        <dsp:cNvPr id="0" name=""/>
        <dsp:cNvSpPr/>
      </dsp:nvSpPr>
      <dsp:spPr>
        <a:xfrm>
          <a:off x="5667402" y="2101058"/>
          <a:ext cx="3145554" cy="12582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Page Stats [instagram analyzer]</a:t>
          </a:r>
          <a:endParaRPr lang="en-US" sz="2200" kern="1200"/>
        </a:p>
      </dsp:txBody>
      <dsp:txXfrm>
        <a:off x="6296513" y="2101058"/>
        <a:ext cx="1887333" cy="1258221"/>
      </dsp:txXfrm>
    </dsp:sp>
    <dsp:sp modelId="{C1FAE17C-E8DE-4853-8148-E7CEC52DA3B6}">
      <dsp:nvSpPr>
        <dsp:cNvPr id="0" name=""/>
        <dsp:cNvSpPr/>
      </dsp:nvSpPr>
      <dsp:spPr>
        <a:xfrm>
          <a:off x="8498402" y="2101058"/>
          <a:ext cx="3145554" cy="125822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Post Scraping [instaloader]</a:t>
          </a:r>
        </a:p>
      </dsp:txBody>
      <dsp:txXfrm>
        <a:off x="9127513" y="2101058"/>
        <a:ext cx="1887333" cy="1258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5B090-19E7-4732-9609-2FD3337EDE04}">
      <dsp:nvSpPr>
        <dsp:cNvPr id="0" name=""/>
        <dsp:cNvSpPr/>
      </dsp:nvSpPr>
      <dsp:spPr>
        <a:xfrm>
          <a:off x="4755" y="1695715"/>
          <a:ext cx="2768337" cy="11073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Download Image [requests]</a:t>
          </a:r>
          <a:endParaRPr lang="en-US" sz="1500" kern="1200"/>
        </a:p>
      </dsp:txBody>
      <dsp:txXfrm>
        <a:off x="558423" y="1695715"/>
        <a:ext cx="1661002" cy="1107335"/>
      </dsp:txXfrm>
    </dsp:sp>
    <dsp:sp modelId="{8925CA39-AEC4-4365-B13D-4DE631652B40}">
      <dsp:nvSpPr>
        <dsp:cNvPr id="0" name=""/>
        <dsp:cNvSpPr/>
      </dsp:nvSpPr>
      <dsp:spPr>
        <a:xfrm>
          <a:off x="2496259" y="1695715"/>
          <a:ext cx="2768337" cy="110733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Clean Comments </a:t>
          </a:r>
        </a:p>
      </dsp:txBody>
      <dsp:txXfrm>
        <a:off x="3049927" y="1695715"/>
        <a:ext cx="1661002" cy="1107335"/>
      </dsp:txXfrm>
    </dsp:sp>
    <dsp:sp modelId="{45FB6F45-DE4C-436F-A9F7-E36544ED372E}">
      <dsp:nvSpPr>
        <dsp:cNvPr id="0" name=""/>
        <dsp:cNvSpPr/>
      </dsp:nvSpPr>
      <dsp:spPr>
        <a:xfrm>
          <a:off x="4987764" y="1695715"/>
          <a:ext cx="2768337" cy="110733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Item Detection [Yolo - Bert]</a:t>
          </a:r>
        </a:p>
      </dsp:txBody>
      <dsp:txXfrm>
        <a:off x="5541432" y="1695715"/>
        <a:ext cx="1661002" cy="1107335"/>
      </dsp:txXfrm>
    </dsp:sp>
    <dsp:sp modelId="{4688AF18-1185-4EC0-A069-5E32430EF1E7}">
      <dsp:nvSpPr>
        <dsp:cNvPr id="0" name=""/>
        <dsp:cNvSpPr/>
      </dsp:nvSpPr>
      <dsp:spPr>
        <a:xfrm>
          <a:off x="7479268" y="1695715"/>
          <a:ext cx="2768337" cy="110733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Sentiment Analysis [</a:t>
          </a:r>
          <a:r>
            <a:rPr lang="en-US" sz="1500" kern="1200" err="1">
              <a:latin typeface="Corbel"/>
            </a:rPr>
            <a:t>Groq</a:t>
          </a:r>
          <a:r>
            <a:rPr lang="en-US" sz="1500" kern="1200">
              <a:latin typeface="Corbel"/>
            </a:rPr>
            <a:t> </a:t>
          </a:r>
          <a:r>
            <a:rPr lang="en-US" sz="1500" kern="1200" err="1">
              <a:latin typeface="Corbel"/>
            </a:rPr>
            <a:t>api</a:t>
          </a:r>
          <a:r>
            <a:rPr lang="en-US" sz="1500" kern="1200">
              <a:latin typeface="Corbel"/>
            </a:rPr>
            <a:t> "</a:t>
          </a:r>
          <a:r>
            <a:rPr lang="en-US" sz="1500" kern="1200" err="1">
              <a:latin typeface="Corbel"/>
            </a:rPr>
            <a:t>Mixtural</a:t>
          </a:r>
          <a:r>
            <a:rPr lang="en-US" sz="1500" kern="1200">
              <a:latin typeface="Corbel"/>
            </a:rPr>
            <a:t> – Llama 70B"]</a:t>
          </a:r>
        </a:p>
      </dsp:txBody>
      <dsp:txXfrm>
        <a:off x="8032936" y="1695715"/>
        <a:ext cx="1661002" cy="1107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5B090-19E7-4732-9609-2FD3337EDE04}">
      <dsp:nvSpPr>
        <dsp:cNvPr id="0" name=""/>
        <dsp:cNvSpPr/>
      </dsp:nvSpPr>
      <dsp:spPr>
        <a:xfrm>
          <a:off x="5474" y="2527715"/>
          <a:ext cx="3186484" cy="12745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rbel"/>
            </a:rPr>
            <a:t>Sentiment Score</a:t>
          </a:r>
          <a:endParaRPr lang="en-US" sz="1400" kern="1200"/>
        </a:p>
      </dsp:txBody>
      <dsp:txXfrm>
        <a:off x="642771" y="2527715"/>
        <a:ext cx="1911891" cy="1274593"/>
      </dsp:txXfrm>
    </dsp:sp>
    <dsp:sp modelId="{7D5CC5F7-D77D-486B-94A1-6CB86064B4BE}">
      <dsp:nvSpPr>
        <dsp:cNvPr id="0" name=""/>
        <dsp:cNvSpPr/>
      </dsp:nvSpPr>
      <dsp:spPr>
        <a:xfrm>
          <a:off x="2873310" y="2527715"/>
          <a:ext cx="3186484" cy="12745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rbel"/>
            </a:rPr>
            <a:t>Normalize Likes&amp;Comments/Page</a:t>
          </a:r>
        </a:p>
      </dsp:txBody>
      <dsp:txXfrm>
        <a:off x="3510607" y="2527715"/>
        <a:ext cx="1911891" cy="1274593"/>
      </dsp:txXfrm>
    </dsp:sp>
    <dsp:sp modelId="{62D52BCA-19DC-43DA-B13F-534CD1643DC0}">
      <dsp:nvSpPr>
        <dsp:cNvPr id="0" name=""/>
        <dsp:cNvSpPr/>
      </dsp:nvSpPr>
      <dsp:spPr>
        <a:xfrm>
          <a:off x="5741146" y="2527715"/>
          <a:ext cx="3186484" cy="127459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rbel"/>
            </a:rPr>
            <a:t>Investigate correlation (Likes – Comments – Sentiment Score)</a:t>
          </a:r>
        </a:p>
      </dsp:txBody>
      <dsp:txXfrm>
        <a:off x="6378443" y="2527715"/>
        <a:ext cx="1911891" cy="1274593"/>
      </dsp:txXfrm>
    </dsp:sp>
    <dsp:sp modelId="{0667E93A-C39C-4CBF-900D-C63D653A9CF1}">
      <dsp:nvSpPr>
        <dsp:cNvPr id="0" name=""/>
        <dsp:cNvSpPr/>
      </dsp:nvSpPr>
      <dsp:spPr>
        <a:xfrm>
          <a:off x="8608983" y="2527715"/>
          <a:ext cx="3186484" cy="127459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rbel"/>
            </a:rPr>
            <a:t>Cutting Threshold (Trending or Not)</a:t>
          </a:r>
        </a:p>
      </dsp:txBody>
      <dsp:txXfrm>
        <a:off x="9246280" y="2527715"/>
        <a:ext cx="1911891" cy="1274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13574 3643 16383 0 0,'-11'0'0'0'0,"-9"-11"0"0"0,-6-4 0 0 0,-10 2 0 0 0,-10-4 0 0 0,-8 2 0 0 0,0 3 0 0 0,9-2 0 0 0,7 2 0 0 0,4 3 0 0 0,-8 2 0 0 0,-3 3 0 0 0,1 3 0 0 0,3 0 0 0 0,2 1 0 0 0,3 1 0 0 0,2-1 0 0 0,7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10128 7451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11484 8268 16383 0 0,'-5'0'0'0'0,"-13"0"0"0"0,-31 0 0 0 0,-12 0 0 0 0,-7-5 0 0 0,3-13 0 0 0,1-9 0 0 0,1-11 0 0 0,6-4 0 0 0,1-17 0 0 0,5-3 0 0 0,6 2 0 0 0,5 7 0 0 0,3 1 0 0 0,4 4 0 0 0,1 0 0 0 0,1-4 0 0 0,5-9 0 0 0,-3-5 0 0 0,3-2 0 0 0,0-6 0 0 0,0 4 0 0 0,-2 4 0 0 0,4 6 0 0 0,6 9 0 0 0,7 8 0 0 0,4 5 0 0 0,4 4 0 0 0,2 7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13640 5863 16383 0 0,'-5'0'0'0'0,"-8"6"0"0"0,-6 6 0 0 0,-17 8 0 0 0,-14 11 0 0 0,-8 5 0 0 0,0 3 0 0 0,4-6 0 0 0,-16 13 0 0 0,5 5 0 0 0,-5 4 0 0 0,6-1 0 0 0,8 5 0 0 0,7-6 0 0 0,7-12 0 0 0,6-9 0 0 0,3-3 0 0 0,7-7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7803 6392 16383 0 0,'0'33'0'0'0,"-11"27"0"0"0,-14 30 0 0 0,-25 45 0 0 0,-10 8 0 0 0,-10 9 0 0 0,0-17 0 0 0,8-20 0 0 0,8-29 0 0 0,-3-36 0 0 0,9-26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3778 3323 16383 0 0,'0'6'0'0'0,"0"6"0"0"0,28 41 0 0 0,8 21 0 0 0,9 20 0 0 0,3 22 0 0 0,-7 1 0 0 0,6 20 0 0 0,-5-3 0 0 0,-10-19 0 0 0,-10-24 0 0 0,-4-21 0 0 0,-4-23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4075 3662 16383 0 0,'0'5'0'0'0,"10"13"0"0"0,10 31 0 0 0,12 23 0 0 0,1 5 0 0 0,-6 33 0 0 0,-7 3 0 0 0,-7-1 0 0 0,-5-3 0 0 0,-5-10 0 0 0,-8-16 0 0 0,-3-16 0 0 0,0-20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14086 931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10425 7684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11229 6456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18764 2519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18320 4233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17939 5080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5048 7620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1:11:56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10107 7451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7/21/2024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walk through an example to illustrate this process: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Image Input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A 224x224 image is divided into 16x16 patches, resulting in 196 patch tokens.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Patch Tokens with Positional Encodings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Positional encodings are added to each of the 196 patch tokens.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Initialize Detection Tokens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100 detection tokens are initialized.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Combined Sequence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[Pat-Tok #1 + PE, Pat-Tok #2 + PE, ..., Pat-Tok #196 + PE, Det-Tok #1, Det-Tok #2, ..., Det-Tok #100].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Input to Transformer Encoder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The combined sequence is fed into the transformer encoder.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Transformer Processing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The transformer encoder processes the sequence, updating the detection tokens with contextual information.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Output Sequence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The output includes the contextualized detection tokens.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MLP Predictions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Each detection token is processed by MLP heads to predict object classes and bounding boxes.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758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95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690867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183F78-BC21-4884-A28C-24630174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94602" y="18732"/>
            <a:ext cx="1297398" cy="1318779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49EB0F-2978-43DF-A95D-EC58E116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94602" y="5542843"/>
            <a:ext cx="1297398" cy="1318779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ti Summer Training-تدريب معهد تكنلوجيا المعلومات">
            <a:extLst>
              <a:ext uri="{FF2B5EF4-FFF2-40B4-BE49-F238E27FC236}">
                <a16:creationId xmlns:a16="http://schemas.microsoft.com/office/drawing/2014/main" id="{E3D2E559-DBD0-FFB6-C651-DDBDDC275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917" y="5542843"/>
            <a:ext cx="786766" cy="118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7E3DB54-31D1-9F05-CCD2-7BFC4FE4E7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00" y1="55500" x2="38500" y2="5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222" y="84320"/>
            <a:ext cx="1318778" cy="131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4115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2742124" y="24787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607080" y="1492222"/>
            <a:ext cx="2029301" cy="200253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4737309" y="1416512"/>
            <a:ext cx="2029301" cy="2026657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8896175" y="1492222"/>
            <a:ext cx="2029301" cy="2061893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688748" y="245244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910826" y="242104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20600" y="4158620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20600" y="465917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70430" y="1599717"/>
            <a:ext cx="1084289" cy="106998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2124738" y="1576275"/>
            <a:ext cx="1084289" cy="1082876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FCDF19-5626-4A7B-8B92-4D942556CE1D}"/>
              </a:ext>
            </a:extLst>
          </p:cNvPr>
          <p:cNvSpPr>
            <a:spLocks noChangeAspect="1"/>
          </p:cNvSpPr>
          <p:nvPr userDrawn="1"/>
        </p:nvSpPr>
        <p:spPr>
          <a:xfrm>
            <a:off x="4285519" y="1576275"/>
            <a:ext cx="1065761" cy="1082878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4C4AB1B-C24C-4CA3-B46F-F602A7B72FE6}"/>
              </a:ext>
            </a:extLst>
          </p:cNvPr>
          <p:cNvSpPr>
            <a:spLocks noChangeAspect="1"/>
          </p:cNvSpPr>
          <p:nvPr userDrawn="1"/>
        </p:nvSpPr>
        <p:spPr>
          <a:xfrm>
            <a:off x="6664046" y="1576274"/>
            <a:ext cx="1084289" cy="1085875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231DDE0-D572-4B79-81C2-9843A23CA697}"/>
              </a:ext>
            </a:extLst>
          </p:cNvPr>
          <p:cNvSpPr>
            <a:spLocks noChangeAspect="1"/>
          </p:cNvSpPr>
          <p:nvPr userDrawn="1"/>
        </p:nvSpPr>
        <p:spPr>
          <a:xfrm>
            <a:off x="8852544" y="1587996"/>
            <a:ext cx="1084289" cy="106998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92E88C9-1CB6-4D9B-A0B0-E8DE0F6CF4B7}"/>
              </a:ext>
            </a:extLst>
          </p:cNvPr>
          <p:cNvSpPr>
            <a:spLocks noChangeAspect="1"/>
          </p:cNvSpPr>
          <p:nvPr userDrawn="1"/>
        </p:nvSpPr>
        <p:spPr>
          <a:xfrm>
            <a:off x="11041042" y="1587996"/>
            <a:ext cx="1084289" cy="1082876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6642B16-02B0-4181-920F-7CCBD5B8218B}"/>
              </a:ext>
            </a:extLst>
          </p:cNvPr>
          <p:cNvSpPr/>
          <p:nvPr userDrawn="1"/>
        </p:nvSpPr>
        <p:spPr>
          <a:xfrm>
            <a:off x="1185143" y="1969746"/>
            <a:ext cx="942301" cy="416560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2">
                <a:lumMod val="75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1C19CA29-2F84-417A-82D7-138756F1ACD0}"/>
              </a:ext>
            </a:extLst>
          </p:cNvPr>
          <p:cNvSpPr/>
          <p:nvPr userDrawn="1"/>
        </p:nvSpPr>
        <p:spPr>
          <a:xfrm>
            <a:off x="10017787" y="1909433"/>
            <a:ext cx="942301" cy="416560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2">
                <a:lumMod val="75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1215448-6622-4814-897C-1E43C2B07791}"/>
              </a:ext>
            </a:extLst>
          </p:cNvPr>
          <p:cNvSpPr/>
          <p:nvPr userDrawn="1"/>
        </p:nvSpPr>
        <p:spPr>
          <a:xfrm>
            <a:off x="3262264" y="1909433"/>
            <a:ext cx="1023255" cy="416560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2">
                <a:lumMod val="75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1B714B9F-D7AF-401B-AC40-0DADBECC0E1E}"/>
              </a:ext>
            </a:extLst>
          </p:cNvPr>
          <p:cNvSpPr/>
          <p:nvPr userDrawn="1"/>
        </p:nvSpPr>
        <p:spPr>
          <a:xfrm>
            <a:off x="5420151" y="1969746"/>
            <a:ext cx="1023255" cy="416560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2">
                <a:lumMod val="75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103B2390-15BD-4170-A34A-AD8B6474314E}"/>
              </a:ext>
            </a:extLst>
          </p:cNvPr>
          <p:cNvSpPr/>
          <p:nvPr userDrawn="1"/>
        </p:nvSpPr>
        <p:spPr>
          <a:xfrm>
            <a:off x="7783044" y="1921154"/>
            <a:ext cx="1023255" cy="416560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2">
                <a:lumMod val="75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DB5ADEB9-C60E-4165-B406-B4134DE4A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780" y1="18703" x2="64780" y2="18703"/>
                        <a14:foregroundMark x1="64780" y1="18703" x2="64780" y2="18703"/>
                        <a14:foregroundMark x1="44497" y1="19306" x2="44497" y2="19306"/>
                        <a14:foregroundMark x1="32233" y1="19005" x2="32233" y2="19005"/>
                        <a14:backgroundMark x1="27516" y1="49020" x2="27358" y2="62745"/>
                        <a14:backgroundMark x1="44811" y1="31674" x2="44811" y2="31674"/>
                        <a14:backgroundMark x1="58019" y1="30769" x2="58019" y2="30769"/>
                        <a14:backgroundMark x1="58176" y1="32730" x2="58176" y2="32730"/>
                        <a14:backgroundMark x1="68239" y1="31222" x2="68239" y2="31222"/>
                        <a14:backgroundMark x1="60063" y1="52941" x2="60063" y2="52941"/>
                        <a14:backgroundMark x1="64308" y1="50679" x2="56289" y2="69834"/>
                        <a14:backgroundMark x1="31132" y1="51584" x2="47170" y2="69834"/>
                        <a14:backgroundMark x1="41509" y1="56561" x2="40252" y2="48869"/>
                        <a14:backgroundMark x1="44340" y1="61538" x2="44340" y2="61538"/>
                        <a14:backgroundMark x1="44340" y1="57919" x2="44025" y2="49170"/>
                        <a14:backgroundMark x1="42767" y1="55053" x2="42767" y2="55053"/>
                        <a14:backgroundMark x1="42767" y1="56410" x2="42767" y2="56410"/>
                        <a14:backgroundMark x1="42767" y1="55807" x2="41195" y2="57919"/>
                        <a14:backgroundMark x1="71541" y1="31523" x2="27830" y2="31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401" y="1617655"/>
            <a:ext cx="981875" cy="102355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A2DE920-02E4-48DC-9649-D3052C26E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780" y1="18703" x2="64780" y2="18703"/>
                        <a14:foregroundMark x1="64780" y1="18703" x2="64780" y2="18703"/>
                        <a14:foregroundMark x1="44497" y1="19306" x2="44497" y2="19306"/>
                        <a14:foregroundMark x1="32233" y1="19005" x2="32233" y2="19005"/>
                        <a14:backgroundMark x1="27516" y1="49020" x2="27358" y2="62745"/>
                        <a14:backgroundMark x1="44811" y1="31674" x2="44811" y2="31674"/>
                        <a14:backgroundMark x1="58019" y1="30769" x2="58019" y2="30769"/>
                        <a14:backgroundMark x1="58176" y1="32730" x2="58176" y2="32730"/>
                        <a14:backgroundMark x1="68239" y1="31222" x2="68239" y2="31222"/>
                        <a14:backgroundMark x1="60063" y1="52941" x2="60063" y2="52941"/>
                        <a14:backgroundMark x1="64308" y1="50679" x2="56289" y2="69834"/>
                        <a14:backgroundMark x1="31132" y1="51584" x2="47170" y2="69834"/>
                        <a14:backgroundMark x1="41509" y1="56561" x2="40252" y2="48869"/>
                        <a14:backgroundMark x1="44340" y1="61538" x2="44340" y2="61538"/>
                        <a14:backgroundMark x1="44340" y1="57919" x2="44025" y2="49170"/>
                        <a14:backgroundMark x1="42767" y1="55053" x2="42767" y2="55053"/>
                        <a14:backgroundMark x1="42767" y1="56410" x2="42767" y2="56410"/>
                        <a14:backgroundMark x1="42767" y1="55807" x2="41195" y2="57919"/>
                        <a14:backgroundMark x1="71541" y1="31523" x2="27830" y2="31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80" y="1666247"/>
            <a:ext cx="981875" cy="1023558"/>
          </a:xfrm>
          <a:prstGeom prst="rect">
            <a:avLst/>
          </a:prstGeom>
        </p:spPr>
      </p:pic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D148817C-3FCC-4F21-B1DF-6B6AB870088B}"/>
              </a:ext>
            </a:extLst>
          </p:cNvPr>
          <p:cNvSpPr>
            <a:spLocks noChangeAspect="1"/>
          </p:cNvSpPr>
          <p:nvPr userDrawn="1"/>
        </p:nvSpPr>
        <p:spPr>
          <a:xfrm>
            <a:off x="4286170" y="1576274"/>
            <a:ext cx="1065761" cy="1082878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C42A6B3-CEF5-4848-A3A6-D0876CBCF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780" y1="18703" x2="64780" y2="18703"/>
                        <a14:foregroundMark x1="64780" y1="18703" x2="64780" y2="18703"/>
                        <a14:foregroundMark x1="44497" y1="19306" x2="44497" y2="19306"/>
                        <a14:foregroundMark x1="32233" y1="19005" x2="32233" y2="19005"/>
                        <a14:backgroundMark x1="27516" y1="49020" x2="27358" y2="62745"/>
                        <a14:backgroundMark x1="44811" y1="31674" x2="44811" y2="31674"/>
                        <a14:backgroundMark x1="58019" y1="30769" x2="58019" y2="30769"/>
                        <a14:backgroundMark x1="58176" y1="32730" x2="58176" y2="32730"/>
                        <a14:backgroundMark x1="68239" y1="31222" x2="68239" y2="31222"/>
                        <a14:backgroundMark x1="60063" y1="52941" x2="60063" y2="52941"/>
                        <a14:backgroundMark x1="64308" y1="50679" x2="56289" y2="69834"/>
                        <a14:backgroundMark x1="31132" y1="51584" x2="47170" y2="69834"/>
                        <a14:backgroundMark x1="41509" y1="56561" x2="40252" y2="48869"/>
                        <a14:backgroundMark x1="44340" y1="61538" x2="44340" y2="61538"/>
                        <a14:backgroundMark x1="44340" y1="57919" x2="44025" y2="49170"/>
                        <a14:backgroundMark x1="42767" y1="55053" x2="42767" y2="55053"/>
                        <a14:backgroundMark x1="42767" y1="56410" x2="42767" y2="56410"/>
                        <a14:backgroundMark x1="42767" y1="55807" x2="41195" y2="57919"/>
                        <a14:backgroundMark x1="71541" y1="31523" x2="27830" y2="31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764" y="1634423"/>
            <a:ext cx="981875" cy="1023558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CE3E22A-BAA4-4A7D-882D-77DD2F0FE431}"/>
              </a:ext>
            </a:extLst>
          </p:cNvPr>
          <p:cNvSpPr>
            <a:spLocks noChangeAspect="1"/>
          </p:cNvSpPr>
          <p:nvPr userDrawn="1"/>
        </p:nvSpPr>
        <p:spPr>
          <a:xfrm>
            <a:off x="6664544" y="1576274"/>
            <a:ext cx="1084289" cy="1085875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5A017856-3211-46B2-929E-395C207A0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780" y1="18703" x2="64780" y2="18703"/>
                        <a14:foregroundMark x1="64780" y1="18703" x2="64780" y2="18703"/>
                        <a14:foregroundMark x1="44497" y1="19306" x2="44497" y2="19306"/>
                        <a14:foregroundMark x1="32233" y1="19005" x2="32233" y2="19005"/>
                        <a14:backgroundMark x1="27516" y1="49020" x2="27358" y2="62745"/>
                        <a14:backgroundMark x1="44811" y1="31674" x2="44811" y2="31674"/>
                        <a14:backgroundMark x1="58019" y1="30769" x2="58019" y2="30769"/>
                        <a14:backgroundMark x1="58176" y1="32730" x2="58176" y2="32730"/>
                        <a14:backgroundMark x1="68239" y1="31222" x2="68239" y2="31222"/>
                        <a14:backgroundMark x1="60063" y1="52941" x2="60063" y2="52941"/>
                        <a14:backgroundMark x1="64308" y1="50679" x2="56289" y2="69834"/>
                        <a14:backgroundMark x1="31132" y1="51584" x2="47170" y2="69834"/>
                        <a14:backgroundMark x1="41509" y1="56561" x2="40252" y2="48869"/>
                        <a14:backgroundMark x1="44340" y1="61538" x2="44340" y2="61538"/>
                        <a14:backgroundMark x1="44340" y1="57919" x2="44025" y2="49170"/>
                        <a14:backgroundMark x1="42767" y1="55053" x2="42767" y2="55053"/>
                        <a14:backgroundMark x1="42767" y1="56410" x2="42767" y2="56410"/>
                        <a14:backgroundMark x1="42767" y1="55807" x2="41195" y2="57919"/>
                        <a14:backgroundMark x1="71541" y1="31523" x2="27830" y2="31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1557" y="1617655"/>
            <a:ext cx="981875" cy="102355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28053A2-71FD-4A65-970A-B8BB28CD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780" y1="18703" x2="64780" y2="18703"/>
                        <a14:foregroundMark x1="64780" y1="18703" x2="64780" y2="18703"/>
                        <a14:foregroundMark x1="44497" y1="19306" x2="44497" y2="19306"/>
                        <a14:foregroundMark x1="32233" y1="19005" x2="32233" y2="19005"/>
                        <a14:backgroundMark x1="27516" y1="49020" x2="27358" y2="62745"/>
                        <a14:backgroundMark x1="44811" y1="31674" x2="44811" y2="31674"/>
                        <a14:backgroundMark x1="58019" y1="30769" x2="58019" y2="30769"/>
                        <a14:backgroundMark x1="58176" y1="32730" x2="58176" y2="32730"/>
                        <a14:backgroundMark x1="68239" y1="31222" x2="68239" y2="31222"/>
                        <a14:backgroundMark x1="60063" y1="52941" x2="60063" y2="52941"/>
                        <a14:backgroundMark x1="64308" y1="50679" x2="56289" y2="69834"/>
                        <a14:backgroundMark x1="31132" y1="51584" x2="47170" y2="69834"/>
                        <a14:backgroundMark x1="41509" y1="56561" x2="40252" y2="48869"/>
                        <a14:backgroundMark x1="44340" y1="61538" x2="44340" y2="61538"/>
                        <a14:backgroundMark x1="44340" y1="57919" x2="44025" y2="49170"/>
                        <a14:backgroundMark x1="42767" y1="55053" x2="42767" y2="55053"/>
                        <a14:backgroundMark x1="42767" y1="56410" x2="42767" y2="56410"/>
                        <a14:backgroundMark x1="42767" y1="55807" x2="41195" y2="57919"/>
                        <a14:backgroundMark x1="71541" y1="31523" x2="27830" y2="31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6550" y="1634423"/>
            <a:ext cx="981875" cy="102355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0811827-E411-4C13-8FAB-5B363CDCB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780" y1="18703" x2="64780" y2="18703"/>
                        <a14:foregroundMark x1="64780" y1="18703" x2="64780" y2="18703"/>
                        <a14:foregroundMark x1="44497" y1="19306" x2="44497" y2="19306"/>
                        <a14:foregroundMark x1="32233" y1="19005" x2="32233" y2="19005"/>
                        <a14:backgroundMark x1="27516" y1="49020" x2="27358" y2="62745"/>
                        <a14:backgroundMark x1="44811" y1="31674" x2="44811" y2="31674"/>
                        <a14:backgroundMark x1="58019" y1="30769" x2="58019" y2="30769"/>
                        <a14:backgroundMark x1="58176" y1="32730" x2="58176" y2="32730"/>
                        <a14:backgroundMark x1="68239" y1="31222" x2="68239" y2="31222"/>
                        <a14:backgroundMark x1="60063" y1="52941" x2="60063" y2="52941"/>
                        <a14:backgroundMark x1="64308" y1="50679" x2="56289" y2="69834"/>
                        <a14:backgroundMark x1="31132" y1="51584" x2="47170" y2="69834"/>
                        <a14:backgroundMark x1="41509" y1="56561" x2="40252" y2="48869"/>
                        <a14:backgroundMark x1="44340" y1="61538" x2="44340" y2="61538"/>
                        <a14:backgroundMark x1="44340" y1="57919" x2="44025" y2="49170"/>
                        <a14:backgroundMark x1="42767" y1="55053" x2="42767" y2="55053"/>
                        <a14:backgroundMark x1="42767" y1="56410" x2="42767" y2="56410"/>
                        <a14:backgroundMark x1="42767" y1="55807" x2="41195" y2="57919"/>
                        <a14:backgroundMark x1="71541" y1="31523" x2="27830" y2="31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6633" y="1666247"/>
            <a:ext cx="981875" cy="10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8196438" y="54413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762737" y="2286136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3062252" y="1838162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5754477" y="2399472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487D3-8AEC-55D1-FE05-8F437D688FE8}"/>
              </a:ext>
            </a:extLst>
          </p:cNvPr>
          <p:cNvSpPr txBox="1">
            <a:spLocks/>
          </p:cNvSpPr>
          <p:nvPr userDrawn="1"/>
        </p:nvSpPr>
        <p:spPr>
          <a:xfrm>
            <a:off x="11734300" y="6383964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6316116" y="1394665"/>
            <a:ext cx="4426556" cy="4497648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1203" y="1577449"/>
            <a:ext cx="4416580" cy="4201914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941033" y="0"/>
            <a:ext cx="6871203" cy="67805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15722" y="1277291"/>
            <a:ext cx="5047568" cy="4802232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732" y="2041706"/>
            <a:ext cx="3263942" cy="1590412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64435" y="4116954"/>
            <a:ext cx="2298536" cy="79520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1720" y="2041706"/>
            <a:ext cx="3263942" cy="1590412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84423" y="4116954"/>
            <a:ext cx="2298536" cy="79520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6563571" y="2377781"/>
            <a:ext cx="919294" cy="267444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208161-71D1-F9E0-B995-E003795CADD6}"/>
              </a:ext>
            </a:extLst>
          </p:cNvPr>
          <p:cNvSpPr txBox="1">
            <a:spLocks/>
          </p:cNvSpPr>
          <p:nvPr userDrawn="1"/>
        </p:nvSpPr>
        <p:spPr>
          <a:xfrm>
            <a:off x="11735044" y="6391518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BE4298-A296-4CE5-9352-D365CFD59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52165" y="-4078"/>
            <a:ext cx="1297398" cy="1318779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4BC1A-3529-4BE0-9E9B-2F99DF4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52165" y="5520033"/>
            <a:ext cx="1297398" cy="1318779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7" name="Picture 4" descr="Iti Summer Training-تدريب معهد تكنلوجيا المعلومات">
            <a:extLst>
              <a:ext uri="{FF2B5EF4-FFF2-40B4-BE49-F238E27FC236}">
                <a16:creationId xmlns:a16="http://schemas.microsoft.com/office/drawing/2014/main" id="{88E1DE0F-F180-034D-597C-8289E9ED1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917" y="5542843"/>
            <a:ext cx="786766" cy="118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83533D4-B94B-5F6A-8744-D364B244E4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39500" y1="55500" x2="38500" y2="5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222" y="84320"/>
            <a:ext cx="1318778" cy="131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1944B0-1E8E-7933-40B3-D8BF7FD96E29}"/>
              </a:ext>
            </a:extLst>
          </p:cNvPr>
          <p:cNvSpPr/>
          <p:nvPr userDrawn="1"/>
        </p:nvSpPr>
        <p:spPr>
          <a:xfrm rot="10800000">
            <a:off x="-1" y="-1"/>
            <a:ext cx="9722498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BFEC20B-17C1-AF92-A3A4-59947AF02CAE}"/>
              </a:ext>
            </a:extLst>
          </p:cNvPr>
          <p:cNvSpPr/>
          <p:nvPr userDrawn="1"/>
        </p:nvSpPr>
        <p:spPr>
          <a:xfrm rot="900000">
            <a:off x="-2693827" y="42576"/>
            <a:ext cx="8599126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50" r:id="rId18"/>
    <p:sldLayoutId id="2147483652" r:id="rId19"/>
    <p:sldLayoutId id="2147483653" r:id="rId20"/>
    <p:sldLayoutId id="2147483654" r:id="rId21"/>
    <p:sldLayoutId id="2147483655" r:id="rId22"/>
    <p:sldLayoutId id="2147483677" r:id="rId23"/>
    <p:sldLayoutId id="214748367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10.xml"/><Relationship Id="rId18" Type="http://schemas.openxmlformats.org/officeDocument/2006/relationships/customXml" Target="../ink/ink13.xml"/><Relationship Id="rId3" Type="http://schemas.openxmlformats.org/officeDocument/2006/relationships/image" Target="../media/image80.png"/><Relationship Id="rId21" Type="http://schemas.openxmlformats.org/officeDocument/2006/relationships/image" Target="../media/image85.png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image" Target="../media/image83.png"/><Relationship Id="rId2" Type="http://schemas.openxmlformats.org/officeDocument/2006/relationships/customXml" Target="../ink/ink1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openxmlformats.org/officeDocument/2006/relationships/customXml" Target="../ink/ink7.xml"/><Relationship Id="rId19" Type="http://schemas.openxmlformats.org/officeDocument/2006/relationships/image" Target="../media/image84.png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1.xml"/><Relationship Id="rId22" Type="http://schemas.openxmlformats.org/officeDocument/2006/relationships/customXml" Target="../ink/ink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95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95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5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2167" y="2286527"/>
            <a:ext cx="5054343" cy="2562563"/>
          </a:xfrm>
        </p:spPr>
        <p:txBody>
          <a:bodyPr anchor="ctr"/>
          <a:lstStyle/>
          <a:p>
            <a:pPr algn="ctr"/>
            <a:r>
              <a:rPr lang="en-US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Instagram Fashion Trend analysis</a:t>
            </a:r>
          </a:p>
        </p:txBody>
      </p:sp>
      <p:pic>
        <p:nvPicPr>
          <p:cNvPr id="7" name="Picture Placeholder 6" descr="A group of hands holding phones&#10;&#10;Description automatically generated">
            <a:extLst>
              <a:ext uri="{FF2B5EF4-FFF2-40B4-BE49-F238E27FC236}">
                <a16:creationId xmlns:a16="http://schemas.microsoft.com/office/drawing/2014/main" id="{1AEFC321-910B-7D80-6761-EAA220A83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26" r="175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3AE469-1755-1FF1-689A-34C2A19CB4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9" name="Google Shape;188;p26">
            <a:extLst>
              <a:ext uri="{FF2B5EF4-FFF2-40B4-BE49-F238E27FC236}">
                <a16:creationId xmlns:a16="http://schemas.microsoft.com/office/drawing/2014/main" id="{A5A58DF4-EFB9-2EBD-4EB3-77CC8FFB9E9A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latin typeface="Century Gothic" panose="020B0502020202020204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0531A-0B2F-545C-43B2-E1D32D0A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94" y="809466"/>
            <a:ext cx="5784714" cy="58639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B5CC10-C2BD-543A-0553-B41DF101D0F0}"/>
              </a:ext>
            </a:extLst>
          </p:cNvPr>
          <p:cNvSpPr/>
          <p:nvPr/>
        </p:nvSpPr>
        <p:spPr>
          <a:xfrm>
            <a:off x="7256834" y="2023353"/>
            <a:ext cx="992221" cy="6906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3AE469-1755-1FF1-689A-34C2A19CB4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9" name="Google Shape;188;p26">
            <a:extLst>
              <a:ext uri="{FF2B5EF4-FFF2-40B4-BE49-F238E27FC236}">
                <a16:creationId xmlns:a16="http://schemas.microsoft.com/office/drawing/2014/main" id="{A5A58DF4-EFB9-2EBD-4EB3-77CC8FFB9E9A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latin typeface="Century Gothic" panose="020B0502020202020204" pitchFamily="34" charset="0"/>
              </a:rPr>
              <a:t>Scraping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71369-5CBF-B484-13E5-A33A3AF4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96" y="739302"/>
            <a:ext cx="7522408" cy="5379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14B9A-BF1B-24BB-04FF-A7EBF197BE88}"/>
              </a:ext>
            </a:extLst>
          </p:cNvPr>
          <p:cNvSpPr/>
          <p:nvPr/>
        </p:nvSpPr>
        <p:spPr>
          <a:xfrm>
            <a:off x="4289898" y="1420238"/>
            <a:ext cx="3550596" cy="7101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5F0AC-1C03-7359-515C-90FF782FA3E6}"/>
              </a:ext>
            </a:extLst>
          </p:cNvPr>
          <p:cNvSpPr/>
          <p:nvPr/>
        </p:nvSpPr>
        <p:spPr>
          <a:xfrm>
            <a:off x="4500664" y="5321030"/>
            <a:ext cx="3550596" cy="7101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7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3AE469-1755-1FF1-689A-34C2A19CB4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9" name="Google Shape;188;p26">
            <a:extLst>
              <a:ext uri="{FF2B5EF4-FFF2-40B4-BE49-F238E27FC236}">
                <a16:creationId xmlns:a16="http://schemas.microsoft.com/office/drawing/2014/main" id="{A5A58DF4-EFB9-2EBD-4EB3-77CC8FFB9E9A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latin typeface="Century Gothic" panose="020B0502020202020204" pitchFamily="34" charset="0"/>
              </a:rPr>
              <a:t>Scraping</a:t>
            </a:r>
          </a:p>
        </p:txBody>
      </p:sp>
      <p:pic>
        <p:nvPicPr>
          <p:cNvPr id="10244" name="Picture 4" descr="GitHub - instaloader/instaloader: Download pictures (or videos) along with  their captions and other metadata from Instagram.">
            <a:extLst>
              <a:ext uri="{FF2B5EF4-FFF2-40B4-BE49-F238E27FC236}">
                <a16:creationId xmlns:a16="http://schemas.microsoft.com/office/drawing/2014/main" id="{69568190-B665-8ECC-16A0-F2E93CAC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32" y="1093953"/>
            <a:ext cx="6348920" cy="317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7A718-52D7-4E62-F310-17CAE9A40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32" y="4649061"/>
            <a:ext cx="6134956" cy="14956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50CB6E-118A-A28F-5557-51D7921A77DE}"/>
              </a:ext>
            </a:extLst>
          </p:cNvPr>
          <p:cNvSpPr/>
          <p:nvPr/>
        </p:nvSpPr>
        <p:spPr>
          <a:xfrm>
            <a:off x="3276600" y="5059680"/>
            <a:ext cx="702564" cy="230886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795EA-3FBB-56B2-9916-3BFECAA16BFD}"/>
              </a:ext>
            </a:extLst>
          </p:cNvPr>
          <p:cNvSpPr/>
          <p:nvPr/>
        </p:nvSpPr>
        <p:spPr>
          <a:xfrm>
            <a:off x="6360160" y="5059680"/>
            <a:ext cx="1026160" cy="230886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6A316-D283-43D6-0977-C88898F8AD8F}"/>
              </a:ext>
            </a:extLst>
          </p:cNvPr>
          <p:cNvSpPr/>
          <p:nvPr/>
        </p:nvSpPr>
        <p:spPr>
          <a:xfrm>
            <a:off x="7529324" y="5059680"/>
            <a:ext cx="928876" cy="230886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BB340-57F7-F899-6926-D2B1F12AF26F}"/>
              </a:ext>
            </a:extLst>
          </p:cNvPr>
          <p:cNvSpPr/>
          <p:nvPr/>
        </p:nvSpPr>
        <p:spPr>
          <a:xfrm>
            <a:off x="3276600" y="5555770"/>
            <a:ext cx="1066800" cy="230887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D5F854-FCC0-1046-C949-CF7AE482D105}"/>
              </a:ext>
            </a:extLst>
          </p:cNvPr>
          <p:cNvSpPr/>
          <p:nvPr/>
        </p:nvSpPr>
        <p:spPr>
          <a:xfrm>
            <a:off x="3276600" y="5254619"/>
            <a:ext cx="802640" cy="188601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6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64FA6-0B39-8AB2-9815-672E20B3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5" y="1120692"/>
            <a:ext cx="8352818" cy="5258642"/>
          </a:xfrm>
          <a:prstGeom prst="rect">
            <a:avLst/>
          </a:prstGeom>
        </p:spPr>
      </p:pic>
      <p:sp>
        <p:nvSpPr>
          <p:cNvPr id="4" name="Google Shape;188;p26">
            <a:extLst>
              <a:ext uri="{FF2B5EF4-FFF2-40B4-BE49-F238E27FC236}">
                <a16:creationId xmlns:a16="http://schemas.microsoft.com/office/drawing/2014/main" id="{3CB1F34F-2012-5AEA-4B8F-131559F8551C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latin typeface="Century Gothic" panose="020B0502020202020204" pitchFamily="34" charset="0"/>
              </a:rPr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CF5A6-B477-0578-3B4B-39AE0FEED435}"/>
              </a:ext>
            </a:extLst>
          </p:cNvPr>
          <p:cNvSpPr/>
          <p:nvPr/>
        </p:nvSpPr>
        <p:spPr>
          <a:xfrm>
            <a:off x="7383293" y="1766212"/>
            <a:ext cx="1692611" cy="44422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07652-6CD4-1345-EC56-3B836C5E80F8}"/>
              </a:ext>
            </a:extLst>
          </p:cNvPr>
          <p:cNvSpPr/>
          <p:nvPr/>
        </p:nvSpPr>
        <p:spPr>
          <a:xfrm>
            <a:off x="7263320" y="4017523"/>
            <a:ext cx="1423480" cy="4270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0833B-A6BC-9D23-EE22-F2EE2502E618}"/>
              </a:ext>
            </a:extLst>
          </p:cNvPr>
          <p:cNvSpPr/>
          <p:nvPr/>
        </p:nvSpPr>
        <p:spPr>
          <a:xfrm>
            <a:off x="7975060" y="4444560"/>
            <a:ext cx="1100846" cy="4270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86C92-789F-62CF-D2D9-C68A991DA543}"/>
              </a:ext>
            </a:extLst>
          </p:cNvPr>
          <p:cNvSpPr/>
          <p:nvPr/>
        </p:nvSpPr>
        <p:spPr>
          <a:xfrm>
            <a:off x="6611566" y="2618362"/>
            <a:ext cx="2464339" cy="5470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8D411-55F2-97E4-E6E7-D987178885DE}"/>
              </a:ext>
            </a:extLst>
          </p:cNvPr>
          <p:cNvSpPr/>
          <p:nvPr/>
        </p:nvSpPr>
        <p:spPr>
          <a:xfrm>
            <a:off x="2162784" y="4017523"/>
            <a:ext cx="1423480" cy="4270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9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3AE469-1755-1FF1-689A-34C2A19CB4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9" name="Google Shape;188;p26">
            <a:extLst>
              <a:ext uri="{FF2B5EF4-FFF2-40B4-BE49-F238E27FC236}">
                <a16:creationId xmlns:a16="http://schemas.microsoft.com/office/drawing/2014/main" id="{A5A58DF4-EFB9-2EBD-4EB3-77CC8FFB9E9A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latin typeface="Century Gothic" panose="020B0502020202020204" pitchFamily="34" charset="0"/>
              </a:rPr>
              <a:t>Feature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0042C-30A2-6B68-1EA5-B4BF3F11A9C2}"/>
              </a:ext>
            </a:extLst>
          </p:cNvPr>
          <p:cNvSpPr txBox="1"/>
          <p:nvPr/>
        </p:nvSpPr>
        <p:spPr>
          <a:xfrm>
            <a:off x="653829" y="1997839"/>
            <a:ext cx="3463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Normalized Likes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Sentiment Score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36BCB-CF78-627E-5F4F-96FB1693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75" y="1925159"/>
            <a:ext cx="5106113" cy="114316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4D8D076-C44C-1045-6149-B1121915B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91" y="3276071"/>
            <a:ext cx="3958254" cy="264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A20A5D0-51A7-8054-1EB3-92CB8D5CC158}"/>
              </a:ext>
            </a:extLst>
          </p:cNvPr>
          <p:cNvSpPr/>
          <p:nvPr/>
        </p:nvSpPr>
        <p:spPr>
          <a:xfrm>
            <a:off x="3992564" y="5345168"/>
            <a:ext cx="530798" cy="403879"/>
          </a:xfrm>
          <a:prstGeom prst="ellipse">
            <a:avLst/>
          </a:prstGeom>
          <a:solidFill>
            <a:srgbClr val="F05827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lt1"/>
                </a:solidFill>
              </a:rPr>
              <a:t>-1</a:t>
            </a:r>
            <a:endParaRPr lang="en-GB" b="1">
              <a:solidFill>
                <a:schemeClr val="l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3F32B4-A86A-EEDF-2D56-E695A1636864}"/>
              </a:ext>
            </a:extLst>
          </p:cNvPr>
          <p:cNvSpPr/>
          <p:nvPr/>
        </p:nvSpPr>
        <p:spPr>
          <a:xfrm>
            <a:off x="6404532" y="5345168"/>
            <a:ext cx="609112" cy="403879"/>
          </a:xfrm>
          <a:prstGeom prst="ellipse">
            <a:avLst/>
          </a:prstGeom>
          <a:solidFill>
            <a:srgbClr val="4EB502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+1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42026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Data Cleaning </a:t>
            </a:r>
          </a:p>
        </p:txBody>
      </p:sp>
      <p:pic>
        <p:nvPicPr>
          <p:cNvPr id="3" name="Picture 2" descr="What is data cleaning">
            <a:extLst>
              <a:ext uri="{FF2B5EF4-FFF2-40B4-BE49-F238E27FC236}">
                <a16:creationId xmlns:a16="http://schemas.microsoft.com/office/drawing/2014/main" id="{5A216E0B-608C-0599-919A-6D596987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505226"/>
            <a:ext cx="3825460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6">
            <a:extLst>
              <a:ext uri="{FF2B5EF4-FFF2-40B4-BE49-F238E27FC236}">
                <a16:creationId xmlns:a16="http://schemas.microsoft.com/office/drawing/2014/main" id="{DFE7FFE5-1E83-B332-A185-115D0430B6EB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Data Cleaning</a:t>
            </a:r>
            <a:endParaRPr lang="en-US" sz="320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EB15F-4FAA-4FF7-2A8C-F8F0EA0A0353}"/>
              </a:ext>
            </a:extLst>
          </p:cNvPr>
          <p:cNvSpPr txBox="1"/>
          <p:nvPr/>
        </p:nvSpPr>
        <p:spPr>
          <a:xfrm>
            <a:off x="315485" y="1198491"/>
            <a:ext cx="525849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Remove URLs</a:t>
            </a:r>
          </a:p>
          <a:p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Remove html tags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Remove hashtags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Remove mentions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characters, whitespaces, emojis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Replace tabs and new lines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052937-301E-63DD-B18A-589DC150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58" y="1185793"/>
            <a:ext cx="6123885" cy="48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hat&#10;&#10;Description automatically generated">
            <a:extLst>
              <a:ext uri="{FF2B5EF4-FFF2-40B4-BE49-F238E27FC236}">
                <a16:creationId xmlns:a16="http://schemas.microsoft.com/office/drawing/2014/main" id="{AD6B08C1-ACDF-00C8-8EC9-9B066BAB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79" y="1192420"/>
            <a:ext cx="11020286" cy="4451073"/>
          </a:xfrm>
          <a:prstGeom prst="rect">
            <a:avLst/>
          </a:prstGeom>
        </p:spPr>
      </p:pic>
      <p:sp>
        <p:nvSpPr>
          <p:cNvPr id="16" name="Google Shape;188;p26">
            <a:extLst>
              <a:ext uri="{FF2B5EF4-FFF2-40B4-BE49-F238E27FC236}">
                <a16:creationId xmlns:a16="http://schemas.microsoft.com/office/drawing/2014/main" id="{8230272A-BB73-2DA7-D4AA-7F7A9EBD5898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Data Cleaning</a:t>
            </a:r>
            <a:endParaRPr lang="en-US" sz="32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18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Sentiment Analysis</a:t>
            </a:r>
            <a:endParaRPr lang="en-GB" sz="5400"/>
          </a:p>
        </p:txBody>
      </p:sp>
      <p:pic>
        <p:nvPicPr>
          <p:cNvPr id="3" name="Picture 2" descr="Sentiment analysis - Free marketing icons">
            <a:extLst>
              <a:ext uri="{FF2B5EF4-FFF2-40B4-BE49-F238E27FC236}">
                <a16:creationId xmlns:a16="http://schemas.microsoft.com/office/drawing/2014/main" id="{6453070E-D685-A8A0-BB10-B8ACAA7A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509712"/>
            <a:ext cx="4040981" cy="40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8;p26">
            <a:extLst>
              <a:ext uri="{FF2B5EF4-FFF2-40B4-BE49-F238E27FC236}">
                <a16:creationId xmlns:a16="http://schemas.microsoft.com/office/drawing/2014/main" id="{CE93EFD3-2271-D7C4-44DB-8F0CF06B2BFA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Sentiment Analysis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4" name="Picture 3" descr="File:Google Gemini logo.svg - Wikipedia">
            <a:extLst>
              <a:ext uri="{FF2B5EF4-FFF2-40B4-BE49-F238E27FC236}">
                <a16:creationId xmlns:a16="http://schemas.microsoft.com/office/drawing/2014/main" id="{018F2A02-F427-AF0E-FDFE-6566618D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  <p:pic>
        <p:nvPicPr>
          <p:cNvPr id="6" name="gemini_2M_tokens_aao">
            <a:hlinkClick r:id="" action="ppaction://media"/>
            <a:extLst>
              <a:ext uri="{FF2B5EF4-FFF2-40B4-BE49-F238E27FC236}">
                <a16:creationId xmlns:a16="http://schemas.microsoft.com/office/drawing/2014/main" id="{858B15BD-C81E-EAFF-7ED5-72D75E84D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296988"/>
            <a:ext cx="9753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22DF-71FB-16AF-EBBB-A177AC55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Agenda</a:t>
            </a:r>
            <a:endParaRPr lang="en-GB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51C69-91C9-316C-07A1-75BED1F7D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>
                <a:latin typeface="Century Gothic" panose="020B0502020202020204" pitchFamily="34" charset="0"/>
              </a:rPr>
              <a:pPr algn="ctr"/>
              <a:t>2</a:t>
            </a:fld>
            <a:endParaRPr lang="en-US" noProof="0">
              <a:latin typeface="Century Gothic" panose="020B0502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13D9BA-AB0C-183A-AC92-CC6097F369E2}"/>
              </a:ext>
            </a:extLst>
          </p:cNvPr>
          <p:cNvSpPr>
            <a:spLocks noChangeAspect="1"/>
          </p:cNvSpPr>
          <p:nvPr/>
        </p:nvSpPr>
        <p:spPr>
          <a:xfrm>
            <a:off x="432000" y="1919167"/>
            <a:ext cx="834750" cy="82373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EB8054-C48A-3197-0CD5-E58B02212781}"/>
              </a:ext>
            </a:extLst>
          </p:cNvPr>
          <p:cNvSpPr>
            <a:spLocks noChangeAspect="1"/>
          </p:cNvSpPr>
          <p:nvPr/>
        </p:nvSpPr>
        <p:spPr>
          <a:xfrm>
            <a:off x="444017" y="929347"/>
            <a:ext cx="810716" cy="82373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CDBA934-712A-8EB0-0EB0-790D4D0999C0}"/>
              </a:ext>
            </a:extLst>
          </p:cNvPr>
          <p:cNvSpPr>
            <a:spLocks noChangeAspect="1"/>
          </p:cNvSpPr>
          <p:nvPr/>
        </p:nvSpPr>
        <p:spPr>
          <a:xfrm>
            <a:off x="432000" y="3819345"/>
            <a:ext cx="834750" cy="82373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5A44CF-27DB-845A-80E7-96982D5D4D1E}"/>
              </a:ext>
            </a:extLst>
          </p:cNvPr>
          <p:cNvSpPr>
            <a:spLocks noChangeAspect="1"/>
          </p:cNvSpPr>
          <p:nvPr/>
        </p:nvSpPr>
        <p:spPr>
          <a:xfrm>
            <a:off x="444017" y="2829525"/>
            <a:ext cx="810716" cy="82373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84932A2-B09A-EB6E-B4BE-D8A4D1BF6863}"/>
              </a:ext>
            </a:extLst>
          </p:cNvPr>
          <p:cNvSpPr>
            <a:spLocks noChangeAspect="1"/>
          </p:cNvSpPr>
          <p:nvPr/>
        </p:nvSpPr>
        <p:spPr>
          <a:xfrm>
            <a:off x="432000" y="5798987"/>
            <a:ext cx="834750" cy="82373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8FA627-9CC6-644C-689F-8D9E881DC712}"/>
              </a:ext>
            </a:extLst>
          </p:cNvPr>
          <p:cNvSpPr>
            <a:spLocks noChangeAspect="1"/>
          </p:cNvSpPr>
          <p:nvPr/>
        </p:nvSpPr>
        <p:spPr>
          <a:xfrm>
            <a:off x="444017" y="4809167"/>
            <a:ext cx="810716" cy="82373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1C04F-C328-3E6C-BB95-DD97F1F64AB1}"/>
              </a:ext>
            </a:extLst>
          </p:cNvPr>
          <p:cNvSpPr txBox="1"/>
          <p:nvPr/>
        </p:nvSpPr>
        <p:spPr>
          <a:xfrm>
            <a:off x="1458410" y="1110381"/>
            <a:ext cx="243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Introduction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F5CEF-A7CD-DD3C-5434-3EA58E8A19D1}"/>
              </a:ext>
            </a:extLst>
          </p:cNvPr>
          <p:cNvSpPr txBox="1"/>
          <p:nvPr/>
        </p:nvSpPr>
        <p:spPr>
          <a:xfrm>
            <a:off x="1458410" y="2110840"/>
            <a:ext cx="37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Proposed Methodology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8CDE4-A147-C8BD-BE27-CC14FB55E7D5}"/>
              </a:ext>
            </a:extLst>
          </p:cNvPr>
          <p:cNvSpPr txBox="1"/>
          <p:nvPr/>
        </p:nvSpPr>
        <p:spPr>
          <a:xfrm>
            <a:off x="6784225" y="4350824"/>
            <a:ext cx="37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User Interface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CDAA36-2894-AB17-814D-E798097050E2}"/>
              </a:ext>
            </a:extLst>
          </p:cNvPr>
          <p:cNvSpPr txBox="1"/>
          <p:nvPr/>
        </p:nvSpPr>
        <p:spPr>
          <a:xfrm>
            <a:off x="1403492" y="3030935"/>
            <a:ext cx="37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Data Collection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F1591-6BC7-3989-9305-88A329D1E92A}"/>
              </a:ext>
            </a:extLst>
          </p:cNvPr>
          <p:cNvSpPr txBox="1"/>
          <p:nvPr/>
        </p:nvSpPr>
        <p:spPr>
          <a:xfrm>
            <a:off x="1458410" y="4059468"/>
            <a:ext cx="376177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Century Gothic"/>
              </a:rPr>
              <a:t>Data Cleaning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EAD3E-7FF6-FA9A-D118-134BDE10F74E}"/>
              </a:ext>
            </a:extLst>
          </p:cNvPr>
          <p:cNvSpPr txBox="1"/>
          <p:nvPr/>
        </p:nvSpPr>
        <p:spPr>
          <a:xfrm>
            <a:off x="1458410" y="4972103"/>
            <a:ext cx="37617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Century Gothic"/>
              </a:rPr>
              <a:t>Sentiment Analysis</a:t>
            </a:r>
          </a:p>
          <a:p>
            <a:endParaRPr lang="en-US" sz="2400">
              <a:latin typeface="Century Gothic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638A6F-113C-CC56-ECBD-95F3A02C329C}"/>
              </a:ext>
            </a:extLst>
          </p:cNvPr>
          <p:cNvSpPr>
            <a:spLocks noChangeAspect="1"/>
          </p:cNvSpPr>
          <p:nvPr/>
        </p:nvSpPr>
        <p:spPr>
          <a:xfrm>
            <a:off x="5573088" y="975512"/>
            <a:ext cx="834750" cy="82373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D7B82-0713-1BE2-EBC7-F903B4FD2FD4}"/>
              </a:ext>
            </a:extLst>
          </p:cNvPr>
          <p:cNvSpPr txBox="1"/>
          <p:nvPr/>
        </p:nvSpPr>
        <p:spPr>
          <a:xfrm>
            <a:off x="6599498" y="1071921"/>
            <a:ext cx="37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CV Model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DA108-4B7B-E361-7028-EC64580C0934}"/>
              </a:ext>
            </a:extLst>
          </p:cNvPr>
          <p:cNvSpPr txBox="1"/>
          <p:nvPr/>
        </p:nvSpPr>
        <p:spPr>
          <a:xfrm>
            <a:off x="6783835" y="2616286"/>
            <a:ext cx="376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Integration and Final Model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2FAC6F-3ABD-FB50-F415-D13AE9D77B78}"/>
              </a:ext>
            </a:extLst>
          </p:cNvPr>
          <p:cNvSpPr>
            <a:spLocks noChangeAspect="1"/>
          </p:cNvSpPr>
          <p:nvPr/>
        </p:nvSpPr>
        <p:spPr>
          <a:xfrm>
            <a:off x="5573088" y="2619068"/>
            <a:ext cx="810716" cy="82373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48BA-78CA-36F0-1C04-14B8D339F07B}"/>
              </a:ext>
            </a:extLst>
          </p:cNvPr>
          <p:cNvSpPr txBox="1"/>
          <p:nvPr/>
        </p:nvSpPr>
        <p:spPr>
          <a:xfrm>
            <a:off x="6888687" y="5244958"/>
            <a:ext cx="31703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Century Gothic"/>
              </a:rPr>
              <a:t>Future Work</a:t>
            </a:r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E7389B-0385-EDF3-BC25-BB340A88A2DD}"/>
              </a:ext>
            </a:extLst>
          </p:cNvPr>
          <p:cNvSpPr>
            <a:spLocks noChangeAspect="1"/>
          </p:cNvSpPr>
          <p:nvPr/>
        </p:nvSpPr>
        <p:spPr>
          <a:xfrm>
            <a:off x="5573088" y="3985431"/>
            <a:ext cx="834750" cy="82373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0686F-1915-54FB-6A92-36EFE4703D1D}"/>
              </a:ext>
            </a:extLst>
          </p:cNvPr>
          <p:cNvSpPr txBox="1"/>
          <p:nvPr/>
        </p:nvSpPr>
        <p:spPr>
          <a:xfrm>
            <a:off x="1455670" y="5923757"/>
            <a:ext cx="37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EDA</a:t>
            </a:r>
            <a:endParaRPr lang="en-GB" sz="2400">
              <a:latin typeface="Century Gothic" panose="020B0502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E8E471-32A3-5054-E15F-C9056B88D606}"/>
              </a:ext>
            </a:extLst>
          </p:cNvPr>
          <p:cNvSpPr>
            <a:spLocks noChangeAspect="1"/>
          </p:cNvSpPr>
          <p:nvPr/>
        </p:nvSpPr>
        <p:spPr>
          <a:xfrm>
            <a:off x="5597122" y="5247668"/>
            <a:ext cx="810716" cy="82373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647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567BAE0E-9ACD-D578-0E4B-91DA0024E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2826" r="1387"/>
          <a:stretch/>
        </p:blipFill>
        <p:spPr>
          <a:xfrm>
            <a:off x="2358287" y="1332531"/>
            <a:ext cx="7473857" cy="4933397"/>
          </a:xfrm>
          <a:prstGeom prst="rect">
            <a:avLst/>
          </a:prstGeom>
        </p:spPr>
      </p:pic>
      <p:sp>
        <p:nvSpPr>
          <p:cNvPr id="11" name="Google Shape;188;p26">
            <a:extLst>
              <a:ext uri="{FF2B5EF4-FFF2-40B4-BE49-F238E27FC236}">
                <a16:creationId xmlns:a16="http://schemas.microsoft.com/office/drawing/2014/main" id="{77137217-7D0E-9E6D-8DDA-72D62DD06B91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Sentiment Analysis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13" name="Picture 12" descr="File:Google Gemini logo.svg - Wikipedia">
            <a:extLst>
              <a:ext uri="{FF2B5EF4-FFF2-40B4-BE49-F238E27FC236}">
                <a16:creationId xmlns:a16="http://schemas.microsoft.com/office/drawing/2014/main" id="{4AF9D119-B3FF-BFFD-4335-E4C0D326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5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8;p26">
            <a:extLst>
              <a:ext uri="{FF2B5EF4-FFF2-40B4-BE49-F238E27FC236}">
                <a16:creationId xmlns:a16="http://schemas.microsoft.com/office/drawing/2014/main" id="{6C79A214-681B-5A55-BCCB-F6842767D166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Gemini Models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8A25CA-48BB-4E0A-178D-DC6C14E2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36" y="1187036"/>
            <a:ext cx="4951206" cy="5014015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E5B2E668-F6A9-0661-BEA6-46D88DD5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37" y="1187034"/>
            <a:ext cx="4845742" cy="5014018"/>
          </a:xfrm>
          <a:prstGeom prst="rect">
            <a:avLst/>
          </a:prstGeom>
        </p:spPr>
      </p:pic>
      <p:pic>
        <p:nvPicPr>
          <p:cNvPr id="15" name="Picture 14" descr="File:Google Gemini logo.svg - Wikipedia">
            <a:extLst>
              <a:ext uri="{FF2B5EF4-FFF2-40B4-BE49-F238E27FC236}">
                <a16:creationId xmlns:a16="http://schemas.microsoft.com/office/drawing/2014/main" id="{C5FDDB9B-0A8D-43AF-913B-3C604921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le:Google Gemini logo.svg - Wikipedia">
            <a:extLst>
              <a:ext uri="{FF2B5EF4-FFF2-40B4-BE49-F238E27FC236}">
                <a16:creationId xmlns:a16="http://schemas.microsoft.com/office/drawing/2014/main" id="{F9837976-5B3E-FCC8-111B-57ECAE83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2AD1F-FAF0-204E-D568-05A4EFD648F4}"/>
              </a:ext>
            </a:extLst>
          </p:cNvPr>
          <p:cNvGrpSpPr/>
          <p:nvPr/>
        </p:nvGrpSpPr>
        <p:grpSpPr>
          <a:xfrm>
            <a:off x="2873444" y="1250397"/>
            <a:ext cx="6432322" cy="4992971"/>
            <a:chOff x="3624400" y="1173093"/>
            <a:chExt cx="4897279" cy="4507058"/>
          </a:xfrm>
        </p:grpSpPr>
        <p:pic>
          <p:nvPicPr>
            <p:cNvPr id="12" name="Picture 11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550129CF-6BA4-B8B5-0D16-1F9CCB24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4400" y="1173093"/>
              <a:ext cx="1343025" cy="4500770"/>
            </a:xfrm>
            <a:prstGeom prst="rect">
              <a:avLst/>
            </a:prstGeom>
          </p:spPr>
        </p:pic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25CED9F-04FE-C1C2-FCC5-A91860FD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9" t="2570" r="2550" b="12420"/>
            <a:stretch/>
          </p:blipFill>
          <p:spPr>
            <a:xfrm>
              <a:off x="4851772" y="1174408"/>
              <a:ext cx="3669907" cy="4505743"/>
            </a:xfrm>
            <a:prstGeom prst="rect">
              <a:avLst/>
            </a:prstGeom>
          </p:spPr>
        </p:pic>
      </p:grpSp>
      <p:sp>
        <p:nvSpPr>
          <p:cNvPr id="16" name="Google Shape;188;p26">
            <a:extLst>
              <a:ext uri="{FF2B5EF4-FFF2-40B4-BE49-F238E27FC236}">
                <a16:creationId xmlns:a16="http://schemas.microsoft.com/office/drawing/2014/main" id="{34B5758F-33DE-61D3-B814-20A9C1D5646F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Gemini Models</a:t>
            </a:r>
            <a:endParaRPr lang="en-US" sz="32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46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6">
            <a:extLst>
              <a:ext uri="{FF2B5EF4-FFF2-40B4-BE49-F238E27FC236}">
                <a16:creationId xmlns:a16="http://schemas.microsoft.com/office/drawing/2014/main" id="{8D884A04-CAB6-A62B-BA00-E858FE36DFB7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To be considered(Safety)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3C7FBE-370A-242D-4FC9-B972C587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621" y="1081916"/>
            <a:ext cx="6019800" cy="4892953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DEA9F393-850A-48F4-407B-94D431095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3" y="1081774"/>
            <a:ext cx="4940850" cy="4893233"/>
          </a:xfrm>
          <a:prstGeom prst="rect">
            <a:avLst/>
          </a:prstGeom>
        </p:spPr>
      </p:pic>
      <p:pic>
        <p:nvPicPr>
          <p:cNvPr id="3" name="Picture 2" descr="File:Google Gemini logo.svg - Wikipedia">
            <a:extLst>
              <a:ext uri="{FF2B5EF4-FFF2-40B4-BE49-F238E27FC236}">
                <a16:creationId xmlns:a16="http://schemas.microsoft.com/office/drawing/2014/main" id="{F06A30EE-5B9D-203C-19E5-C940A810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7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88;p26">
            <a:extLst>
              <a:ext uri="{FF2B5EF4-FFF2-40B4-BE49-F238E27FC236}">
                <a16:creationId xmlns:a16="http://schemas.microsoft.com/office/drawing/2014/main" id="{0B3E0E9B-4C70-239F-907C-3FDDCDA9B573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To be considered(prompt)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5" name="Picture 4" descr="File:Google Gemini logo.svg - Wikipedia">
            <a:extLst>
              <a:ext uri="{FF2B5EF4-FFF2-40B4-BE49-F238E27FC236}">
                <a16:creationId xmlns:a16="http://schemas.microsoft.com/office/drawing/2014/main" id="{37751148-DB13-A5CF-4C15-3728E3D1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6784F15-DA18-0A39-925F-D565963A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200288"/>
            <a:ext cx="10629900" cy="44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00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88;p26">
            <a:extLst>
              <a:ext uri="{FF2B5EF4-FFF2-40B4-BE49-F238E27FC236}">
                <a16:creationId xmlns:a16="http://schemas.microsoft.com/office/drawing/2014/main" id="{DFBC0E07-F318-04FA-3E99-B65A770F62DD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>
                <a:latin typeface="Century Gothic"/>
              </a:rPr>
              <a:t>Results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C22B80D7-ED2A-91EC-A5EA-62443C0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3" y="1358692"/>
            <a:ext cx="11494326" cy="4383570"/>
          </a:xfrm>
          <a:prstGeom prst="rect">
            <a:avLst/>
          </a:prstGeom>
        </p:spPr>
      </p:pic>
      <p:pic>
        <p:nvPicPr>
          <p:cNvPr id="5" name="Picture 4" descr="File:Google Gemini logo.svg - Wikipedia">
            <a:extLst>
              <a:ext uri="{FF2B5EF4-FFF2-40B4-BE49-F238E27FC236}">
                <a16:creationId xmlns:a16="http://schemas.microsoft.com/office/drawing/2014/main" id="{25AD3828-6DBC-3098-796F-0D69E2FB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82" y="5120"/>
            <a:ext cx="2743200" cy="10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EDA</a:t>
            </a:r>
            <a:endParaRPr lang="en-GB" sz="5400"/>
          </a:p>
        </p:txBody>
      </p:sp>
      <p:pic>
        <p:nvPicPr>
          <p:cNvPr id="2" name="Picture 1" descr="What is “Exploratory Data Analysis” anyway?">
            <a:extLst>
              <a:ext uri="{FF2B5EF4-FFF2-40B4-BE49-F238E27FC236}">
                <a16:creationId xmlns:a16="http://schemas.microsoft.com/office/drawing/2014/main" id="{126AE253-9F5A-468C-541D-CE85B7C6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9" y="1653916"/>
            <a:ext cx="4625109" cy="46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30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9C149-B87D-1603-6251-71D5B3D2CCAC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8F5A-4013-717F-9FF5-6CFC7C6EE90E}"/>
              </a:ext>
            </a:extLst>
          </p:cNvPr>
          <p:cNvSpPr txBox="1"/>
          <p:nvPr/>
        </p:nvSpPr>
        <p:spPr>
          <a:xfrm>
            <a:off x="304800" y="185057"/>
            <a:ext cx="51271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ea typeface="+mn-lt"/>
                <a:cs typeface="+mn-lt"/>
              </a:rPr>
              <a:t>Features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01648-4B60-08AD-70E8-8685653123FE}"/>
              </a:ext>
            </a:extLst>
          </p:cNvPr>
          <p:cNvSpPr txBox="1"/>
          <p:nvPr/>
        </p:nvSpPr>
        <p:spPr>
          <a:xfrm>
            <a:off x="204537" y="1202871"/>
            <a:ext cx="534488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>
              <a:buAutoNum type="arabicPeriod"/>
            </a:pPr>
            <a:r>
              <a:rPr lang="en-US" sz="3600"/>
              <a:t> </a:t>
            </a:r>
            <a:r>
              <a:rPr lang="en-US" sz="3600" err="1"/>
              <a:t>post_id</a:t>
            </a:r>
            <a:endParaRPr lang="en-US" sz="3600" err="1">
              <a:ea typeface="Calibri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post_date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post_likes</a:t>
            </a:r>
            <a:endParaRPr lang="en-US" sz="3600">
              <a:latin typeface="Consolas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ea typeface="+mn-lt"/>
                <a:cs typeface="+mn-lt"/>
              </a:rPr>
              <a:t>Normalized_Likes</a:t>
            </a:r>
            <a:endParaRPr lang="en-US" sz="3600">
              <a:ea typeface="+mn-lt"/>
              <a:cs typeface="+mn-lt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comment_count</a:t>
            </a:r>
            <a:endParaRPr lang="en-US" sz="3600">
              <a:latin typeface="Consolas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positive_count</a:t>
            </a:r>
            <a:endParaRPr lang="en-US" sz="3600">
              <a:latin typeface="Consolas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negative_count</a:t>
            </a:r>
            <a:endParaRPr lang="en-US" sz="3600">
              <a:latin typeface="Consolas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natural_count</a:t>
            </a:r>
            <a:endParaRPr lang="en-US" sz="3600">
              <a:latin typeface="Consolas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most_similar_item</a:t>
            </a:r>
            <a:endParaRPr lang="en-US" sz="3600">
              <a:latin typeface="Consolas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err="1">
                <a:latin typeface="Consolas"/>
                <a:cs typeface="Calibri"/>
              </a:rPr>
              <a:t>is_trendy</a:t>
            </a:r>
            <a:endParaRPr lang="en-US" sz="3600">
              <a:latin typeface="Consolas"/>
              <a:cs typeface="Calibri"/>
            </a:endParaRPr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DA81485A-C60D-F880-B396-6C4B2A5DE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EDA</a:t>
            </a:r>
            <a:endParaRPr lang="en-GB" sz="5400"/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/>
        </p:nvSpPr>
        <p:spPr>
          <a:xfrm>
            <a:off x="6096000" y="3094182"/>
            <a:ext cx="4980146" cy="8713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EDA</a:t>
            </a:r>
            <a:endParaRPr lang="en-GB" sz="5400"/>
          </a:p>
        </p:txBody>
      </p:sp>
    </p:spTree>
    <p:extLst>
      <p:ext uri="{BB962C8B-B14F-4D97-AF65-F5344CB8AC3E}">
        <p14:creationId xmlns:p14="http://schemas.microsoft.com/office/powerpoint/2010/main" val="976213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990F23-0921-093B-A09D-01C3498AF848}"/>
              </a:ext>
            </a:extLst>
          </p:cNvPr>
          <p:cNvSpPr txBox="1"/>
          <p:nvPr/>
        </p:nvSpPr>
        <p:spPr>
          <a:xfrm>
            <a:off x="304800" y="185057"/>
            <a:ext cx="51271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ea typeface="+mn-lt"/>
                <a:cs typeface="+mn-lt"/>
              </a:rPr>
              <a:t>Features 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E470D4-EE21-2A91-EA63-286F1442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68858"/>
            <a:ext cx="12001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D73041B-27F9-5B94-C9DF-BE1597DB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6" y="1535918"/>
            <a:ext cx="11534273" cy="4064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33F38-55EA-2C65-08B2-5CAE2024FBC5}"/>
              </a:ext>
            </a:extLst>
          </p:cNvPr>
          <p:cNvSpPr txBox="1"/>
          <p:nvPr/>
        </p:nvSpPr>
        <p:spPr>
          <a:xfrm>
            <a:off x="322847" y="192506"/>
            <a:ext cx="34450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ea typeface="+mn-lt"/>
                <a:cs typeface="+mn-lt"/>
              </a:rPr>
              <a:t>Description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6037" y="2623127"/>
            <a:ext cx="4296654" cy="871360"/>
          </a:xfrm>
        </p:spPr>
        <p:txBody>
          <a:bodyPr/>
          <a:lstStyle/>
          <a:p>
            <a:r>
              <a:rPr lang="en-US" sz="5400"/>
              <a:t>Introduction</a:t>
            </a:r>
            <a:endParaRPr lang="en-GB" sz="540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837EAA7-5E39-6E1D-2794-02BB81E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4" y="1896978"/>
            <a:ext cx="3605720" cy="3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5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AE6F49-A188-05AC-6E99-51D4AC3C3481}"/>
              </a:ext>
            </a:extLst>
          </p:cNvPr>
          <p:cNvSpPr txBox="1"/>
          <p:nvPr/>
        </p:nvSpPr>
        <p:spPr>
          <a:xfrm>
            <a:off x="2902953" y="2683894"/>
            <a:ext cx="7656093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Univariate Analysis </a:t>
            </a:r>
          </a:p>
        </p:txBody>
      </p:sp>
    </p:spTree>
    <p:extLst>
      <p:ext uri="{BB962C8B-B14F-4D97-AF65-F5344CB8AC3E}">
        <p14:creationId xmlns:p14="http://schemas.microsoft.com/office/powerpoint/2010/main" val="2072832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bars with black border&#10;&#10;Description automatically generated">
            <a:extLst>
              <a:ext uri="{FF2B5EF4-FFF2-40B4-BE49-F238E27FC236}">
                <a16:creationId xmlns:a16="http://schemas.microsoft.com/office/drawing/2014/main" id="{B2BA40D3-ECCA-BE86-C24D-D815F38B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9" y="1099899"/>
            <a:ext cx="11367711" cy="4756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6B4C-B038-610E-4723-6398D26EBA2B}"/>
              </a:ext>
            </a:extLst>
          </p:cNvPr>
          <p:cNvSpPr txBox="1"/>
          <p:nvPr/>
        </p:nvSpPr>
        <p:spPr>
          <a:xfrm>
            <a:off x="2005" y="2005"/>
            <a:ext cx="44877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Brand</a:t>
            </a:r>
            <a:endParaRPr lang="en-US" sz="4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304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731E63-8E9A-C3E9-497A-E0658D4E77BF}"/>
              </a:ext>
            </a:extLst>
          </p:cNvPr>
          <p:cNvSpPr txBox="1"/>
          <p:nvPr/>
        </p:nvSpPr>
        <p:spPr>
          <a:xfrm>
            <a:off x="2613" y="-426"/>
            <a:ext cx="65431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Trendy Item</a:t>
            </a:r>
            <a:r>
              <a:rPr lang="en-US" sz="3200" b="1">
                <a:latin typeface="Calibri"/>
                <a:ea typeface="+mn-lt"/>
                <a:cs typeface="+mn-lt"/>
              </a:rPr>
              <a:t> (</a:t>
            </a:r>
            <a:r>
              <a:rPr lang="en-US" sz="3200" b="1" err="1">
                <a:latin typeface="Calibri"/>
                <a:ea typeface="+mn-lt"/>
                <a:cs typeface="+mn-lt"/>
              </a:rPr>
              <a:t>m</a:t>
            </a:r>
            <a:r>
              <a:rPr lang="en-US" sz="3200" b="1" err="1">
                <a:latin typeface="Helvetica Neue"/>
                <a:ea typeface="+mn-lt"/>
                <a:cs typeface="+mn-lt"/>
              </a:rPr>
              <a:t>ost</a:t>
            </a:r>
            <a:r>
              <a:rPr lang="en-US" sz="3200" b="1" err="1">
                <a:latin typeface="Helvetica Neue"/>
              </a:rPr>
              <a:t>_similar_item</a:t>
            </a:r>
            <a:r>
              <a:rPr lang="en-US" sz="3200" b="1">
                <a:latin typeface="Helvetica Neue"/>
              </a:rPr>
              <a:t>) </a:t>
            </a:r>
          </a:p>
        </p:txBody>
      </p:sp>
      <p:pic>
        <p:nvPicPr>
          <p:cNvPr id="4" name="Picture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7E3B35A-2AEF-1E92-13B6-BB88AA2D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" y="598054"/>
            <a:ext cx="11790294" cy="62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47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5E038-3814-45DC-E447-55C9553E7165}"/>
              </a:ext>
            </a:extLst>
          </p:cNvPr>
          <p:cNvSpPr txBox="1"/>
          <p:nvPr/>
        </p:nvSpPr>
        <p:spPr>
          <a:xfrm>
            <a:off x="2006" y="2005"/>
            <a:ext cx="125689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Proportion of Trendy and Non-Trendy Posts by Trendy Item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graph of blue and orange squares&#10;&#10;Description automatically generated">
            <a:extLst>
              <a:ext uri="{FF2B5EF4-FFF2-40B4-BE49-F238E27FC236}">
                <a16:creationId xmlns:a16="http://schemas.microsoft.com/office/drawing/2014/main" id="{24F69E69-A8F7-5EB6-93F7-9A5C4302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7" y="566418"/>
            <a:ext cx="10718512" cy="57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14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87C19-D670-18F4-2984-E8330B907DAE}"/>
              </a:ext>
            </a:extLst>
          </p:cNvPr>
          <p:cNvSpPr txBox="1"/>
          <p:nvPr/>
        </p:nvSpPr>
        <p:spPr>
          <a:xfrm>
            <a:off x="2005" y="2005"/>
            <a:ext cx="35352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err="1">
                <a:latin typeface="Helvetica Neue"/>
              </a:rPr>
              <a:t>post_likes</a:t>
            </a:r>
            <a:endParaRPr lang="en-US" sz="4800" b="1">
              <a:latin typeface="Helvetica Neue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93DF2F-C368-E895-5AB3-F12B62D1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9" y="931760"/>
            <a:ext cx="12165260" cy="413859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B1D131-0B0A-25B4-738F-8A17D6EC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3" y="5173883"/>
            <a:ext cx="9843942" cy="16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7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CBD82-90F6-E241-D64A-21BAAC05AD3F}"/>
              </a:ext>
            </a:extLst>
          </p:cNvPr>
          <p:cNvSpPr txBox="1"/>
          <p:nvPr/>
        </p:nvSpPr>
        <p:spPr>
          <a:xfrm>
            <a:off x="2005" y="2006"/>
            <a:ext cx="524977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latin typeface="Helvetica Neue"/>
              </a:rPr>
              <a:t>comment_count</a:t>
            </a:r>
            <a:endParaRPr lang="en-US" sz="4400" b="1">
              <a:latin typeface="Helvetica Neue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B45E15-382A-E33C-10BA-8F33CF91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" y="964877"/>
            <a:ext cx="11995727" cy="4223973"/>
          </a:xfrm>
          <a:prstGeom prst="rect">
            <a:avLst/>
          </a:prstGeom>
        </p:spPr>
      </p:pic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F5449080-A2AE-A09C-D481-42D6E249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7" y="5367049"/>
            <a:ext cx="10765846" cy="14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7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0DD85-71D6-0A28-23A8-3B1D85A2DF3F}"/>
              </a:ext>
            </a:extLst>
          </p:cNvPr>
          <p:cNvSpPr txBox="1"/>
          <p:nvPr/>
        </p:nvSpPr>
        <p:spPr>
          <a:xfrm>
            <a:off x="2005" y="-98258"/>
            <a:ext cx="59817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latin typeface="Helvetica Neue"/>
              </a:rPr>
              <a:t>positive_count</a:t>
            </a:r>
            <a:endParaRPr lang="en-US" sz="4400" b="1">
              <a:latin typeface="Helvetica Neue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E5C1A12-D1A7-A969-6F65-4991AB9F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624"/>
            <a:ext cx="12193214" cy="410522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FE85CB-C0B5-844C-F9BF-5E1C63E3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4" y="4927023"/>
            <a:ext cx="10138352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97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E4945-5E45-E001-25D5-99FF2900EB0E}"/>
              </a:ext>
            </a:extLst>
          </p:cNvPr>
          <p:cNvSpPr txBox="1"/>
          <p:nvPr/>
        </p:nvSpPr>
        <p:spPr>
          <a:xfrm>
            <a:off x="2005" y="2005"/>
            <a:ext cx="50091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latin typeface="Helvetica Neue"/>
              </a:rPr>
              <a:t>negative_count</a:t>
            </a:r>
            <a:endParaRPr lang="en-US" sz="4400" b="1"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FB282-940C-1D5F-6C34-66414AD6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3" y="771946"/>
            <a:ext cx="11949545" cy="425861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261380-3FA9-77E4-01AA-4207B2C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5138304"/>
            <a:ext cx="10617776" cy="17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18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794E3-8EE8-89B5-2ED1-2A86971B4BAF}"/>
              </a:ext>
            </a:extLst>
          </p:cNvPr>
          <p:cNvSpPr txBox="1"/>
          <p:nvPr/>
        </p:nvSpPr>
        <p:spPr>
          <a:xfrm>
            <a:off x="2005" y="2006"/>
            <a:ext cx="4898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err="1"/>
              <a:t>natural_count</a:t>
            </a:r>
            <a:endParaRPr lang="en-US" sz="5400"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4F0BB4-86B9-F0BE-8A0D-C4C84CE8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788960"/>
            <a:ext cx="12047379" cy="438652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934F543-D23A-F262-B9A6-4139D2C9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" y="5177560"/>
            <a:ext cx="10637115" cy="16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0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C2FD7-EA86-82CD-C543-A04279C4AFF8}"/>
              </a:ext>
            </a:extLst>
          </p:cNvPr>
          <p:cNvSpPr txBox="1"/>
          <p:nvPr/>
        </p:nvSpPr>
        <p:spPr>
          <a:xfrm>
            <a:off x="2005" y="2005"/>
            <a:ext cx="38460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err="1"/>
              <a:t>is_trendy</a:t>
            </a:r>
            <a:endParaRPr lang="en-US" sz="5400">
              <a:cs typeface="Calibri"/>
            </a:endParaRPr>
          </a:p>
        </p:txBody>
      </p:sp>
      <p:pic>
        <p:nvPicPr>
          <p:cNvPr id="3" name="Picture 2" descr="A blue and orange rectangles&#10;&#10;Description automatically generated">
            <a:extLst>
              <a:ext uri="{FF2B5EF4-FFF2-40B4-BE49-F238E27FC236}">
                <a16:creationId xmlns:a16="http://schemas.microsoft.com/office/drawing/2014/main" id="{8EA961D0-AAB9-56F8-807F-469389B1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7" y="1022222"/>
            <a:ext cx="5829588" cy="4259984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DB969E0-37EE-41E7-437D-DCCEB6CF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74" y="1142423"/>
            <a:ext cx="5976216" cy="35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19D6B7-984A-89FD-D3EF-55F398B7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Fashion Trend </a:t>
            </a:r>
            <a:r>
              <a:rPr lang="en-GB"/>
              <a:t>Influence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FE22BF-8957-EC34-716E-A74989BBDB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7182" name="Picture 14" descr="Trend - Free fashion icons">
            <a:extLst>
              <a:ext uri="{FF2B5EF4-FFF2-40B4-BE49-F238E27FC236}">
                <a16:creationId xmlns:a16="http://schemas.microsoft.com/office/drawing/2014/main" id="{BB86A9E5-0F13-45F0-B615-F873A6C08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96" y="864000"/>
            <a:ext cx="1562912" cy="15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0AE241-903F-CDA6-2066-67CEFEA89414}"/>
              </a:ext>
            </a:extLst>
          </p:cNvPr>
          <p:cNvCxnSpPr>
            <a:cxnSpLocks/>
            <a:stCxn id="7182" idx="2"/>
          </p:cNvCxnSpPr>
          <p:nvPr/>
        </p:nvCxnSpPr>
        <p:spPr>
          <a:xfrm>
            <a:off x="5833352" y="2426912"/>
            <a:ext cx="0" cy="395851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847894-4EFA-695B-3B38-7157089DA9BF}"/>
              </a:ext>
            </a:extLst>
          </p:cNvPr>
          <p:cNvSpPr txBox="1"/>
          <p:nvPr/>
        </p:nvSpPr>
        <p:spPr>
          <a:xfrm>
            <a:off x="4270441" y="5994000"/>
            <a:ext cx="156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Century Gothic" panose="020B0502020202020204" pitchFamily="34" charset="0"/>
              </a:rPr>
              <a:t>THEN</a:t>
            </a:r>
            <a:endParaRPr lang="en-GB" sz="2400" b="1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A21D4-58E6-028B-2165-7357B7006FCE}"/>
              </a:ext>
            </a:extLst>
          </p:cNvPr>
          <p:cNvSpPr txBox="1"/>
          <p:nvPr/>
        </p:nvSpPr>
        <p:spPr>
          <a:xfrm>
            <a:off x="6426741" y="5994000"/>
            <a:ext cx="156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Century Gothic" panose="020B0502020202020204" pitchFamily="34" charset="0"/>
              </a:rPr>
              <a:t>NOW</a:t>
            </a:r>
            <a:endParaRPr lang="en-GB" sz="2400" b="1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549DA-83EB-626A-FC4F-D085B8F892B3}"/>
              </a:ext>
            </a:extLst>
          </p:cNvPr>
          <p:cNvSpPr txBox="1"/>
          <p:nvPr/>
        </p:nvSpPr>
        <p:spPr>
          <a:xfrm>
            <a:off x="854624" y="1467223"/>
            <a:ext cx="334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Fashion Houses and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Fashion Magazines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Celebrities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04EE7-F4E6-F22B-5081-09C905BBE190}"/>
              </a:ext>
            </a:extLst>
          </p:cNvPr>
          <p:cNvSpPr txBox="1"/>
          <p:nvPr/>
        </p:nvSpPr>
        <p:spPr>
          <a:xfrm>
            <a:off x="6614808" y="1503582"/>
            <a:ext cx="334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Social Media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Influencers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User-Generated content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B7F5171B-DB61-8130-3F90-645340C7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78" y="2582680"/>
            <a:ext cx="2084061" cy="20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7AA223-2756-52C0-70F0-98EB49E8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687" y="2664350"/>
            <a:ext cx="3111629" cy="1920720"/>
          </a:xfrm>
          <a:prstGeom prst="rect">
            <a:avLst/>
          </a:prstGeom>
        </p:spPr>
      </p:pic>
      <p:pic>
        <p:nvPicPr>
          <p:cNvPr id="7196" name="Picture 28" descr="FASHION Magazine cover archive: The 2000s - FASHION Magazine">
            <a:extLst>
              <a:ext uri="{FF2B5EF4-FFF2-40B4-BE49-F238E27FC236}">
                <a16:creationId xmlns:a16="http://schemas.microsoft.com/office/drawing/2014/main" id="{A0C7567B-FA72-F414-C83A-EC3211E8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8" y="4666742"/>
            <a:ext cx="1428359" cy="188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930676A-AE72-8701-9D9E-091B8AB77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075" y="4361282"/>
            <a:ext cx="1228324" cy="2312140"/>
          </a:xfrm>
          <a:prstGeom prst="rect">
            <a:avLst/>
          </a:prstGeom>
        </p:spPr>
      </p:pic>
      <p:pic>
        <p:nvPicPr>
          <p:cNvPr id="7206" name="Picture 38" descr="Social media trends exacerbate consequences of fast fashion – The Standard">
            <a:extLst>
              <a:ext uri="{FF2B5EF4-FFF2-40B4-BE49-F238E27FC236}">
                <a16:creationId xmlns:a16="http://schemas.microsoft.com/office/drawing/2014/main" id="{A75895A4-1440-D339-9054-C623AB1AE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5" y="196901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8" name="Picture 40" descr="Is Dupe Culture Out of Control? | BoF">
            <a:extLst>
              <a:ext uri="{FF2B5EF4-FFF2-40B4-BE49-F238E27FC236}">
                <a16:creationId xmlns:a16="http://schemas.microsoft.com/office/drawing/2014/main" id="{09B3F45E-9FB7-8DB7-99B2-5D6DE9B9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01" y="3608597"/>
            <a:ext cx="3889632" cy="21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28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7687B8-553A-BCA9-1E28-2B02B75CAEA0}"/>
              </a:ext>
            </a:extLst>
          </p:cNvPr>
          <p:cNvSpPr txBox="1"/>
          <p:nvPr/>
        </p:nvSpPr>
        <p:spPr>
          <a:xfrm>
            <a:off x="-88232" y="2005"/>
            <a:ext cx="60117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Count of Entries by Year-Month</a:t>
            </a:r>
            <a:endParaRPr lang="en-US" sz="3200">
              <a:cs typeface="Calibri"/>
            </a:endParaRPr>
          </a:p>
        </p:txBody>
      </p:sp>
      <p:pic>
        <p:nvPicPr>
          <p:cNvPr id="10" name="Picture 9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FE5768B2-323A-CB68-0479-D1768758C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8" y="866480"/>
            <a:ext cx="11149263" cy="54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6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14962-8AF0-5D69-6E35-412A9CA6884A}"/>
              </a:ext>
            </a:extLst>
          </p:cNvPr>
          <p:cNvSpPr txBox="1"/>
          <p:nvPr/>
        </p:nvSpPr>
        <p:spPr>
          <a:xfrm>
            <a:off x="2005" y="2005"/>
            <a:ext cx="95610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ea typeface="+mn-lt"/>
                <a:cs typeface="+mn-lt"/>
              </a:rPr>
              <a:t>Total Post Likes Over Time</a:t>
            </a:r>
            <a:endParaRPr lang="en-US" sz="4000">
              <a:ea typeface="Calibri"/>
              <a:cs typeface="Calibri"/>
            </a:endParaRPr>
          </a:p>
        </p:txBody>
      </p:sp>
      <p:pic>
        <p:nvPicPr>
          <p:cNvPr id="3" name="Picture 2" descr="A blue and white bar graph&#10;&#10;Description automatically generated">
            <a:extLst>
              <a:ext uri="{FF2B5EF4-FFF2-40B4-BE49-F238E27FC236}">
                <a16:creationId xmlns:a16="http://schemas.microsoft.com/office/drawing/2014/main" id="{0C2D5A2C-B8E0-50E0-DEAA-9C25EAB9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" y="1457416"/>
            <a:ext cx="6223000" cy="4368530"/>
          </a:xfrm>
          <a:prstGeom prst="rect">
            <a:avLst/>
          </a:prstGeom>
        </p:spPr>
      </p:pic>
      <p:pic>
        <p:nvPicPr>
          <p:cNvPr id="4" name="Picture 3" descr="A blue and white bar graph&#10;&#10;Description automatically generated">
            <a:extLst>
              <a:ext uri="{FF2B5EF4-FFF2-40B4-BE49-F238E27FC236}">
                <a16:creationId xmlns:a16="http://schemas.microsoft.com/office/drawing/2014/main" id="{830E32E9-7439-6AD9-860D-C2B7CB67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70" y="1458926"/>
            <a:ext cx="5798249" cy="43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4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489FBE-DC59-358B-44E3-A58B92C171DF}"/>
              </a:ext>
            </a:extLst>
          </p:cNvPr>
          <p:cNvSpPr txBox="1"/>
          <p:nvPr/>
        </p:nvSpPr>
        <p:spPr>
          <a:xfrm>
            <a:off x="2516431" y="2924313"/>
            <a:ext cx="81986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Helvetica Neue"/>
                <a:ea typeface="+mn-lt"/>
                <a:cs typeface="+mn-lt"/>
              </a:rPr>
              <a:t>Multivariate </a:t>
            </a:r>
            <a:r>
              <a:rPr lang="en-US" sz="6000" b="1">
                <a:latin typeface="Helvetica Neue"/>
              </a:rPr>
              <a:t>Analysis</a:t>
            </a:r>
            <a:endParaRPr lang="en-US" sz="6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745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B27FC-B1D9-3CCC-F87D-F42146C0D7EB}"/>
              </a:ext>
            </a:extLst>
          </p:cNvPr>
          <p:cNvSpPr txBox="1"/>
          <p:nvPr/>
        </p:nvSpPr>
        <p:spPr>
          <a:xfrm>
            <a:off x="2005" y="-98258"/>
            <a:ext cx="803709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Average Post Likes Over Time by Brand</a:t>
            </a:r>
            <a:endParaRPr lang="en-US" sz="400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C37BF-7754-9A75-D74F-36E99B44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4" y="614530"/>
            <a:ext cx="107823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4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2C5E7-A73A-4452-FC00-87C001805DE1}"/>
              </a:ext>
            </a:extLst>
          </p:cNvPr>
          <p:cNvSpPr txBox="1"/>
          <p:nvPr/>
        </p:nvSpPr>
        <p:spPr>
          <a:xfrm>
            <a:off x="2005" y="2005"/>
            <a:ext cx="94207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Post </a:t>
            </a:r>
            <a:r>
              <a:rPr lang="en-US" sz="4000" err="1"/>
              <a:t>Normalized_Likes</a:t>
            </a:r>
            <a:r>
              <a:rPr lang="en-US" sz="4000"/>
              <a:t> Over Time by Brand</a:t>
            </a:r>
            <a:endParaRPr lang="en-US" sz="4000">
              <a:cs typeface="Calibri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02EE086-1541-2B4D-8A59-05326876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458"/>
            <a:ext cx="11222181" cy="61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2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7EA88D-B243-28C8-F152-E85183B282BA}"/>
              </a:ext>
            </a:extLst>
          </p:cNvPr>
          <p:cNvSpPr txBox="1"/>
          <p:nvPr/>
        </p:nvSpPr>
        <p:spPr>
          <a:xfrm>
            <a:off x="-18960" y="-98258"/>
            <a:ext cx="94620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Average Positive Scores Over Time by Brand</a:t>
            </a:r>
            <a:endParaRPr lang="en-US" sz="4000">
              <a:cs typeface="Calibri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E881297-9E5C-CF0C-A2CF-407559F6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" y="752475"/>
            <a:ext cx="10760651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06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CCB06-7FF4-EBFE-B8C4-1CC9616FAAB9}"/>
              </a:ext>
            </a:extLst>
          </p:cNvPr>
          <p:cNvSpPr txBox="1"/>
          <p:nvPr/>
        </p:nvSpPr>
        <p:spPr>
          <a:xfrm>
            <a:off x="25545" y="12032"/>
            <a:ext cx="110750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Average Negative Scores Over Timea by Brand</a:t>
            </a:r>
            <a:endParaRPr lang="en-US" sz="400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AD362E-8171-70E0-DB49-3EC55B699BD3}"/>
                  </a:ext>
                </a:extLst>
              </p14:cNvPr>
              <p14:cNvContentPartPr/>
              <p14:nvPr/>
            </p14:nvContentPartPr>
            <p14:xfrm>
              <a:off x="6589978" y="818770"/>
              <a:ext cx="242044" cy="4713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AD362E-8171-70E0-DB49-3EC55B699B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1996" y="800915"/>
                <a:ext cx="277649" cy="82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B09915-64C7-50CB-7BFC-C1C30E024175}"/>
                  </a:ext>
                </a:extLst>
              </p14:cNvPr>
              <p14:cNvContentPartPr/>
              <p14:nvPr/>
            </p14:nvContentPartPr>
            <p14:xfrm>
              <a:off x="7236113" y="-588817"/>
              <a:ext cx="14431" cy="1443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B09915-64C7-50CB-7BFC-C1C30E0241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4563" y="-1310367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58216-EE08-3B00-BB2C-F9AFE8869FCC}"/>
                  </a:ext>
                </a:extLst>
              </p14:cNvPr>
              <p14:cNvContentPartPr/>
              <p14:nvPr/>
            </p14:nvContentPartPr>
            <p14:xfrm>
              <a:off x="5238750" y="3094181"/>
              <a:ext cx="14431" cy="144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58216-EE08-3B00-BB2C-F9AFE8869F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7200" y="2372631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5A4C59-1A23-0FEC-4C2F-F53A8D1335E5}"/>
                  </a:ext>
                </a:extLst>
              </p14:cNvPr>
              <p14:cNvContentPartPr/>
              <p14:nvPr/>
            </p14:nvContentPartPr>
            <p14:xfrm>
              <a:off x="5677477" y="2424545"/>
              <a:ext cx="14431" cy="1443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5A4C59-1A23-0FEC-4C2F-F53A8D1335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5927" y="1702995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09354D-5B19-5A7C-FD3D-8082F65D7164}"/>
                  </a:ext>
                </a:extLst>
              </p14:cNvPr>
              <p14:cNvContentPartPr/>
              <p14:nvPr/>
            </p14:nvContentPartPr>
            <p14:xfrm>
              <a:off x="9787659" y="277090"/>
              <a:ext cx="14431" cy="1443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09354D-5B19-5A7C-FD3D-8082F65D71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6109" y="-444460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89E241-6843-21BD-D8A0-24EA7C29B568}"/>
                  </a:ext>
                </a:extLst>
              </p14:cNvPr>
              <p14:cNvContentPartPr/>
              <p14:nvPr/>
            </p14:nvContentPartPr>
            <p14:xfrm>
              <a:off x="9545204" y="1212272"/>
              <a:ext cx="14431" cy="1443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89E241-6843-21BD-D8A0-24EA7C29B5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3654" y="490722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1B4BD9-56AA-BF6E-1AAA-9058758614AC}"/>
                  </a:ext>
                </a:extLst>
              </p14:cNvPr>
              <p14:cNvContentPartPr/>
              <p14:nvPr/>
            </p14:nvContentPartPr>
            <p14:xfrm>
              <a:off x="9337386" y="1674090"/>
              <a:ext cx="14431" cy="1443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1B4BD9-56AA-BF6E-1AAA-905875861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836" y="952540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487477F-9700-ACC8-2463-7B57D25C5D43}"/>
                  </a:ext>
                </a:extLst>
              </p14:cNvPr>
              <p14:cNvContentPartPr/>
              <p14:nvPr/>
            </p14:nvContentPartPr>
            <p14:xfrm>
              <a:off x="2306204" y="3059545"/>
              <a:ext cx="14431" cy="1443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487477F-9700-ACC8-2463-7B57D25C5D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654" y="2337995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157E84-13EE-59EE-9058-540EA9836643}"/>
                  </a:ext>
                </a:extLst>
              </p14:cNvPr>
              <p14:cNvContentPartPr/>
              <p14:nvPr/>
            </p14:nvContentPartPr>
            <p14:xfrm>
              <a:off x="5065568" y="2967181"/>
              <a:ext cx="14431" cy="1443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157E84-13EE-59EE-9058-540EA98366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4018" y="2245631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8F525-7057-C0A0-DDC7-95FD7066F036}"/>
                  </a:ext>
                </a:extLst>
              </p14:cNvPr>
              <p14:cNvContentPartPr/>
              <p14:nvPr/>
            </p14:nvContentPartPr>
            <p14:xfrm>
              <a:off x="5077113" y="2967181"/>
              <a:ext cx="14431" cy="1443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8F525-7057-C0A0-DDC7-95FD7066F0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5563" y="2245631"/>
                <a:ext cx="1443100" cy="14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9CB401-780A-CD2C-CC13-08DA3F71A3C3}"/>
                  </a:ext>
                </a:extLst>
              </p14:cNvPr>
              <p14:cNvContentPartPr/>
              <p14:nvPr/>
            </p14:nvContentPartPr>
            <p14:xfrm>
              <a:off x="5271405" y="2746555"/>
              <a:ext cx="359890" cy="43998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9CB401-780A-CD2C-CC13-08DA3F71A3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3428" y="2728567"/>
                <a:ext cx="395484" cy="475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89D840-2153-9DA4-C423-7A2F94A92CCD}"/>
                  </a:ext>
                </a:extLst>
              </p14:cNvPr>
              <p14:cNvContentPartPr/>
              <p14:nvPr/>
            </p14:nvContentPartPr>
            <p14:xfrm>
              <a:off x="6553820" y="2101272"/>
              <a:ext cx="289747" cy="2228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89D840-2153-9DA4-C423-7A2F94A92C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5823" y="2083300"/>
                <a:ext cx="325380" cy="25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B69E995-BA23-4EA9-549D-9A8C03126A5A}"/>
                  </a:ext>
                </a:extLst>
              </p14:cNvPr>
              <p14:cNvContentPartPr/>
              <p14:nvPr/>
            </p14:nvContentPartPr>
            <p14:xfrm>
              <a:off x="3532189" y="2389908"/>
              <a:ext cx="182559" cy="36830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B69E995-BA23-4EA9-549D-9A8C03126A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14221" y="2371924"/>
                <a:ext cx="218136" cy="403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897FC4D-CBD0-5A97-8F3C-3FAEF7765DD0}"/>
                  </a:ext>
                </a:extLst>
              </p14:cNvPr>
              <p14:cNvContentPartPr/>
              <p14:nvPr/>
            </p14:nvContentPartPr>
            <p14:xfrm>
              <a:off x="1613477" y="715818"/>
              <a:ext cx="134139" cy="38383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897FC4D-CBD0-5A97-8F3C-3FAEF7765D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5544" y="697832"/>
                <a:ext cx="169646" cy="419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BC0888-5091-DA38-7428-8F650D7A026A}"/>
                  </a:ext>
                </a:extLst>
              </p14:cNvPr>
              <p14:cNvContentPartPr/>
              <p14:nvPr/>
            </p14:nvContentPartPr>
            <p14:xfrm>
              <a:off x="1775113" y="900545"/>
              <a:ext cx="59855" cy="345976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BC0888-5091-DA38-7428-8F650D7A02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57192" y="882563"/>
                <a:ext cx="95338" cy="381581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A33ED9C-6230-B4EF-78BB-7A93A21D6B8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944" y="786931"/>
            <a:ext cx="10911506" cy="52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7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1465C-B394-433F-BDB4-E7B8A315880F}"/>
              </a:ext>
            </a:extLst>
          </p:cNvPr>
          <p:cNvSpPr txBox="1"/>
          <p:nvPr/>
        </p:nvSpPr>
        <p:spPr>
          <a:xfrm>
            <a:off x="-2209" y="-2209"/>
            <a:ext cx="91815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Is Trendy Distribution Over Each Brand</a:t>
            </a:r>
            <a:endParaRPr lang="en-US" sz="4000">
              <a:cs typeface="Calibri"/>
            </a:endParaRPr>
          </a:p>
        </p:txBody>
      </p:sp>
      <p:pic>
        <p:nvPicPr>
          <p:cNvPr id="3" name="Picture 2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A4C009A2-87BA-5578-11BF-34419802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" y="843029"/>
            <a:ext cx="10769900" cy="57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2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2E98B-ACE8-F373-C5FA-0349354A30FA}"/>
              </a:ext>
            </a:extLst>
          </p:cNvPr>
          <p:cNvSpPr txBox="1"/>
          <p:nvPr/>
        </p:nvSpPr>
        <p:spPr>
          <a:xfrm>
            <a:off x="2005" y="2005"/>
            <a:ext cx="8688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Count of Trendy and Non-Trendy Posts Over Time</a:t>
            </a:r>
            <a:endParaRPr lang="en-US" sz="3200">
              <a:cs typeface="Calibri"/>
            </a:endParaRPr>
          </a:p>
        </p:txBody>
      </p:sp>
      <p:pic>
        <p:nvPicPr>
          <p:cNvPr id="4" name="Picture 3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996BA37-A2FA-644C-1BBA-64297B00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8" y="733425"/>
            <a:ext cx="10694144" cy="58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57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orange lines&#10;&#10;Description automatically generated">
            <a:extLst>
              <a:ext uri="{FF2B5EF4-FFF2-40B4-BE49-F238E27FC236}">
                <a16:creationId xmlns:a16="http://schemas.microsoft.com/office/drawing/2014/main" id="{203A7B45-B787-03A9-42EA-67059125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7" y="658402"/>
            <a:ext cx="10512425" cy="5469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7833F-F599-2805-E231-E94EEDE5E724}"/>
              </a:ext>
            </a:extLst>
          </p:cNvPr>
          <p:cNvSpPr txBox="1"/>
          <p:nvPr/>
        </p:nvSpPr>
        <p:spPr>
          <a:xfrm>
            <a:off x="2309" y="2309"/>
            <a:ext cx="888538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Proportion of Trendy Posts Over Time</a:t>
            </a:r>
            <a:endParaRPr lang="en-US" sz="4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10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19D6B7-984A-89FD-D3EF-55F398B7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Fashion Trend Analysis – Business Usage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FE22BF-8957-EC34-716E-A74989BBDB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AADB401-7270-7103-C2C7-C509C56A3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8"/>
          <a:stretch/>
        </p:blipFill>
        <p:spPr bwMode="auto">
          <a:xfrm>
            <a:off x="3240910" y="2103698"/>
            <a:ext cx="3194614" cy="264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6ECC00C-26FD-391E-7551-3BEBE261E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9"/>
          <a:stretch/>
        </p:blipFill>
        <p:spPr bwMode="auto">
          <a:xfrm>
            <a:off x="5845212" y="1965754"/>
            <a:ext cx="3356660" cy="280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FF8C0-A6C4-9FCF-581B-6B79F9A5DFB3}"/>
              </a:ext>
            </a:extLst>
          </p:cNvPr>
          <p:cNvGrpSpPr/>
          <p:nvPr/>
        </p:nvGrpSpPr>
        <p:grpSpPr>
          <a:xfrm>
            <a:off x="8350828" y="2103698"/>
            <a:ext cx="3728797" cy="3255863"/>
            <a:chOff x="8350828" y="2103698"/>
            <a:chExt cx="3728797" cy="3255863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681A2BD6-8F3C-F0AB-6435-E787475C33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80"/>
            <a:stretch/>
          </p:blipFill>
          <p:spPr bwMode="auto">
            <a:xfrm>
              <a:off x="8947225" y="2103698"/>
              <a:ext cx="2536004" cy="183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8EEF05-64C7-C594-66BD-04CBD31CCC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60"/>
            <a:stretch/>
          </p:blipFill>
          <p:spPr bwMode="auto">
            <a:xfrm>
              <a:off x="8350828" y="3935392"/>
              <a:ext cx="3728797" cy="1424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80" name="Picture 12">
            <a:extLst>
              <a:ext uri="{FF2B5EF4-FFF2-40B4-BE49-F238E27FC236}">
                <a16:creationId xmlns:a16="http://schemas.microsoft.com/office/drawing/2014/main" id="{04476112-8800-0F80-4A90-C3DBEBE16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/>
        </p:blipFill>
        <p:spPr bwMode="auto">
          <a:xfrm>
            <a:off x="332472" y="2205459"/>
            <a:ext cx="2908438" cy="24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13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1836AA0-7B4B-B19F-1A94-7BDC3589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" y="833437"/>
            <a:ext cx="10799846" cy="5582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B73770-BECA-1356-105A-489FDCF33D74}"/>
              </a:ext>
            </a:extLst>
          </p:cNvPr>
          <p:cNvSpPr txBox="1"/>
          <p:nvPr/>
        </p:nvSpPr>
        <p:spPr>
          <a:xfrm>
            <a:off x="3829" y="-2552"/>
            <a:ext cx="108043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Proportion of Trendy Posts Over Time by Brand</a:t>
            </a:r>
            <a:endParaRPr lang="en-US" sz="4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915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51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992582"/>
            <a:ext cx="4980146" cy="871360"/>
          </a:xfrm>
        </p:spPr>
        <p:txBody>
          <a:bodyPr/>
          <a:lstStyle/>
          <a:p>
            <a:r>
              <a:rPr lang="en-US" sz="5400"/>
              <a:t>Item Detection</a:t>
            </a:r>
            <a:endParaRPr lang="en-GB" sz="5400"/>
          </a:p>
        </p:txBody>
      </p:sp>
      <p:pic>
        <p:nvPicPr>
          <p:cNvPr id="4" name="Picture 3" descr="Cartoon person looking through a magnifying glass&#10;&#10;Description automatically generated">
            <a:extLst>
              <a:ext uri="{FF2B5EF4-FFF2-40B4-BE49-F238E27FC236}">
                <a16:creationId xmlns:a16="http://schemas.microsoft.com/office/drawing/2014/main" id="{448E4CFE-4D26-56CB-B929-7B5A777E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18" y="1944411"/>
            <a:ext cx="5095737" cy="29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4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chair&#10;&#10;Description automatically generated">
            <a:extLst>
              <a:ext uri="{FF2B5EF4-FFF2-40B4-BE49-F238E27FC236}">
                <a16:creationId xmlns:a16="http://schemas.microsoft.com/office/drawing/2014/main" id="{9DAD8760-C9BD-A5E8-B05C-5A20EC15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182" y="1164820"/>
            <a:ext cx="3167286" cy="4872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ACC35357-9D01-FA6E-E8A0-C0D804C62645}"/>
              </a:ext>
            </a:extLst>
          </p:cNvPr>
          <p:cNvSpPr txBox="1">
            <a:spLocks/>
          </p:cNvSpPr>
          <p:nvPr/>
        </p:nvSpPr>
        <p:spPr>
          <a:xfrm>
            <a:off x="731520" y="1550532"/>
            <a:ext cx="7195026" cy="46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Times New Roman"/>
                <a:cs typeface="Times New Roman"/>
              </a:rPr>
              <a:t>Images contain more than one item.</a:t>
            </a:r>
            <a:r>
              <a:rPr lang="en-US" sz="4000"/>
              <a:t> </a:t>
            </a:r>
            <a:endParaRPr lang="en-GB" sz="4000"/>
          </a:p>
        </p:txBody>
      </p:sp>
      <p:pic>
        <p:nvPicPr>
          <p:cNvPr id="12" name="Graphic 11" descr="Dress with solid fill">
            <a:extLst>
              <a:ext uri="{FF2B5EF4-FFF2-40B4-BE49-F238E27FC236}">
                <a16:creationId xmlns:a16="http://schemas.microsoft.com/office/drawing/2014/main" id="{77645A9F-AD6E-4E76-EFCF-E6D52C9A9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733" y="1613375"/>
            <a:ext cx="349682" cy="346109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D33B87F4-5FD4-52F5-6416-DA5CAA5C9205}"/>
              </a:ext>
            </a:extLst>
          </p:cNvPr>
          <p:cNvSpPr txBox="1">
            <a:spLocks/>
          </p:cNvSpPr>
          <p:nvPr/>
        </p:nvSpPr>
        <p:spPr>
          <a:xfrm>
            <a:off x="1163598" y="3602069"/>
            <a:ext cx="5654279" cy="942255"/>
          </a:xfrm>
          <a:custGeom>
            <a:avLst/>
            <a:gdLst>
              <a:gd name="connsiteX0" fmla="*/ 0 w 5654279"/>
              <a:gd name="connsiteY0" fmla="*/ 0 h 942255"/>
              <a:gd name="connsiteX1" fmla="*/ 5654279 w 5654279"/>
              <a:gd name="connsiteY1" fmla="*/ 0 h 942255"/>
              <a:gd name="connsiteX2" fmla="*/ 5654279 w 5654279"/>
              <a:gd name="connsiteY2" fmla="*/ 942255 h 942255"/>
              <a:gd name="connsiteX3" fmla="*/ 0 w 5654279"/>
              <a:gd name="connsiteY3" fmla="*/ 942255 h 942255"/>
              <a:gd name="connsiteX4" fmla="*/ 0 w 5654279"/>
              <a:gd name="connsiteY4" fmla="*/ 0 h 94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279" h="942255" fill="none" extrusionOk="0">
                <a:moveTo>
                  <a:pt x="0" y="0"/>
                </a:moveTo>
                <a:cubicBezTo>
                  <a:pt x="2413612" y="-149972"/>
                  <a:pt x="4619472" y="85198"/>
                  <a:pt x="5654279" y="0"/>
                </a:cubicBezTo>
                <a:cubicBezTo>
                  <a:pt x="5692907" y="166254"/>
                  <a:pt x="5685662" y="766782"/>
                  <a:pt x="5654279" y="942255"/>
                </a:cubicBezTo>
                <a:cubicBezTo>
                  <a:pt x="3664636" y="1033631"/>
                  <a:pt x="1620919" y="936198"/>
                  <a:pt x="0" y="942255"/>
                </a:cubicBezTo>
                <a:cubicBezTo>
                  <a:pt x="-49788" y="560598"/>
                  <a:pt x="40359" y="261729"/>
                  <a:pt x="0" y="0"/>
                </a:cubicBezTo>
                <a:close/>
              </a:path>
              <a:path w="5654279" h="942255" stroke="0" extrusionOk="0">
                <a:moveTo>
                  <a:pt x="0" y="0"/>
                </a:moveTo>
                <a:cubicBezTo>
                  <a:pt x="2076328" y="-113254"/>
                  <a:pt x="3758717" y="102601"/>
                  <a:pt x="5654279" y="0"/>
                </a:cubicBezTo>
                <a:cubicBezTo>
                  <a:pt x="5705052" y="401212"/>
                  <a:pt x="5649251" y="643929"/>
                  <a:pt x="5654279" y="942255"/>
                </a:cubicBezTo>
                <a:cubicBezTo>
                  <a:pt x="4599707" y="998065"/>
                  <a:pt x="2776417" y="1111213"/>
                  <a:pt x="0" y="942255"/>
                </a:cubicBezTo>
                <a:cubicBezTo>
                  <a:pt x="-53916" y="670849"/>
                  <a:pt x="-54067" y="466814"/>
                  <a:pt x="0" y="0"/>
                </a:cubicBezTo>
                <a:close/>
              </a:path>
            </a:pathLst>
          </a:custGeom>
          <a:ln>
            <a:solidFill>
              <a:schemeClr val="accent3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Times New Roman"/>
                <a:cs typeface="Times New Roman"/>
              </a:rPr>
              <a:t>How to know which item is being sold by the brand?</a:t>
            </a:r>
            <a:endParaRPr lang="en-US"/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36D84171-1CF5-F2F9-4FBA-D0BC77AC39B0}"/>
              </a:ext>
            </a:extLst>
          </p:cNvPr>
          <p:cNvSpPr txBox="1">
            <a:spLocks/>
          </p:cNvSpPr>
          <p:nvPr/>
        </p:nvSpPr>
        <p:spPr>
          <a:xfrm>
            <a:off x="1029619" y="3509959"/>
            <a:ext cx="5645906" cy="942255"/>
          </a:xfrm>
          <a:custGeom>
            <a:avLst/>
            <a:gdLst>
              <a:gd name="connsiteX0" fmla="*/ 0 w 5645906"/>
              <a:gd name="connsiteY0" fmla="*/ 0 h 942255"/>
              <a:gd name="connsiteX1" fmla="*/ 5645906 w 5645906"/>
              <a:gd name="connsiteY1" fmla="*/ 0 h 942255"/>
              <a:gd name="connsiteX2" fmla="*/ 5645906 w 5645906"/>
              <a:gd name="connsiteY2" fmla="*/ 942255 h 942255"/>
              <a:gd name="connsiteX3" fmla="*/ 0 w 5645906"/>
              <a:gd name="connsiteY3" fmla="*/ 942255 h 942255"/>
              <a:gd name="connsiteX4" fmla="*/ 0 w 5645906"/>
              <a:gd name="connsiteY4" fmla="*/ 0 h 94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06" h="942255" fill="none" extrusionOk="0">
                <a:moveTo>
                  <a:pt x="0" y="0"/>
                </a:moveTo>
                <a:cubicBezTo>
                  <a:pt x="1775425" y="-149972"/>
                  <a:pt x="3749187" y="85198"/>
                  <a:pt x="5645906" y="0"/>
                </a:cubicBezTo>
                <a:cubicBezTo>
                  <a:pt x="5684534" y="166254"/>
                  <a:pt x="5677289" y="766782"/>
                  <a:pt x="5645906" y="942255"/>
                </a:cubicBezTo>
                <a:cubicBezTo>
                  <a:pt x="4823624" y="1033631"/>
                  <a:pt x="2249390" y="936198"/>
                  <a:pt x="0" y="942255"/>
                </a:cubicBezTo>
                <a:cubicBezTo>
                  <a:pt x="-49788" y="560598"/>
                  <a:pt x="40359" y="261729"/>
                  <a:pt x="0" y="0"/>
                </a:cubicBezTo>
                <a:close/>
              </a:path>
              <a:path w="5645906" h="942255" stroke="0" extrusionOk="0">
                <a:moveTo>
                  <a:pt x="0" y="0"/>
                </a:moveTo>
                <a:cubicBezTo>
                  <a:pt x="1129011" y="-113254"/>
                  <a:pt x="3709988" y="102601"/>
                  <a:pt x="5645906" y="0"/>
                </a:cubicBezTo>
                <a:cubicBezTo>
                  <a:pt x="5696679" y="401212"/>
                  <a:pt x="5640878" y="643929"/>
                  <a:pt x="5645906" y="942255"/>
                </a:cubicBezTo>
                <a:cubicBezTo>
                  <a:pt x="3010005" y="998065"/>
                  <a:pt x="1693788" y="1111213"/>
                  <a:pt x="0" y="942255"/>
                </a:cubicBezTo>
                <a:cubicBezTo>
                  <a:pt x="-53916" y="670849"/>
                  <a:pt x="-54067" y="466814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960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26">
            <a:extLst>
              <a:ext uri="{FF2B5EF4-FFF2-40B4-BE49-F238E27FC236}">
                <a16:creationId xmlns:a16="http://schemas.microsoft.com/office/drawing/2014/main" id="{425C9E87-1275-9F33-A3FC-9C7F82505F21}"/>
              </a:ext>
            </a:extLst>
          </p:cNvPr>
          <p:cNvSpPr/>
          <p:nvPr/>
        </p:nvSpPr>
        <p:spPr>
          <a:xfrm>
            <a:off x="238615" y="1592446"/>
            <a:ext cx="2052859" cy="49388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  <a:latin typeface="Century Gothic"/>
                <a:sym typeface="Calibri"/>
              </a:rPr>
              <a:t>Image_link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11" name="Google Shape;191;p26">
            <a:extLst>
              <a:ext uri="{FF2B5EF4-FFF2-40B4-BE49-F238E27FC236}">
                <a16:creationId xmlns:a16="http://schemas.microsoft.com/office/drawing/2014/main" id="{10C6B882-15F0-B2A8-29F5-A49233240A09}"/>
              </a:ext>
            </a:extLst>
          </p:cNvPr>
          <p:cNvSpPr/>
          <p:nvPr/>
        </p:nvSpPr>
        <p:spPr>
          <a:xfrm>
            <a:off x="8440589" y="311387"/>
            <a:ext cx="2063019" cy="48372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Comments</a:t>
            </a:r>
            <a:endParaRPr b="1">
              <a:solidFill>
                <a:schemeClr val="bg1"/>
              </a:solidFill>
              <a:latin typeface="Century Gothic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DF79AC-0F8B-E611-9218-29D495A195CF}"/>
              </a:ext>
            </a:extLst>
          </p:cNvPr>
          <p:cNvCxnSpPr>
            <a:cxnSpLocks/>
          </p:cNvCxnSpPr>
          <p:nvPr/>
        </p:nvCxnSpPr>
        <p:spPr>
          <a:xfrm flipH="1">
            <a:off x="7360882" y="847889"/>
            <a:ext cx="1171147" cy="242201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C96106-C06E-7937-367D-E06363D7B418}"/>
              </a:ext>
            </a:extLst>
          </p:cNvPr>
          <p:cNvCxnSpPr>
            <a:cxnSpLocks/>
          </p:cNvCxnSpPr>
          <p:nvPr/>
        </p:nvCxnSpPr>
        <p:spPr>
          <a:xfrm>
            <a:off x="962651" y="2172112"/>
            <a:ext cx="50907" cy="7955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CDD1C3-CC4F-2D64-8B47-30D3CED33274}"/>
              </a:ext>
            </a:extLst>
          </p:cNvPr>
          <p:cNvCxnSpPr>
            <a:cxnSpLocks/>
          </p:cNvCxnSpPr>
          <p:nvPr/>
        </p:nvCxnSpPr>
        <p:spPr>
          <a:xfrm flipH="1">
            <a:off x="7345547" y="1663765"/>
            <a:ext cx="1089227" cy="160720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Google Shape;191;p26">
            <a:extLst>
              <a:ext uri="{FF2B5EF4-FFF2-40B4-BE49-F238E27FC236}">
                <a16:creationId xmlns:a16="http://schemas.microsoft.com/office/drawing/2014/main" id="{3BF8BC37-7DF9-4C6A-339E-46ED7F84A6BE}"/>
              </a:ext>
            </a:extLst>
          </p:cNvPr>
          <p:cNvSpPr/>
          <p:nvPr/>
        </p:nvSpPr>
        <p:spPr>
          <a:xfrm>
            <a:off x="305984" y="3056547"/>
            <a:ext cx="1531716" cy="793615"/>
          </a:xfrm>
          <a:prstGeom prst="roundRect">
            <a:avLst>
              <a:gd name="adj" fmla="val 16667"/>
            </a:avLst>
          </a:prstGeom>
          <a:solidFill>
            <a:srgbClr val="FCEDE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ctr" anchorCtr="0">
            <a:noAutofit/>
          </a:bodyPr>
          <a:lstStyle/>
          <a:p>
            <a:pPr algn="ctr"/>
            <a:r>
              <a:rPr lang="en-US" b="1">
                <a:latin typeface="Century Gothic"/>
                <a:sym typeface="Calibri"/>
              </a:rPr>
              <a:t>CV Model</a:t>
            </a:r>
            <a:endParaRPr lang="en-US" b="1">
              <a:latin typeface="Century Gothic"/>
            </a:endParaRPr>
          </a:p>
        </p:txBody>
      </p:sp>
      <p:sp>
        <p:nvSpPr>
          <p:cNvPr id="39" name="Google Shape;191;p26">
            <a:extLst>
              <a:ext uri="{FF2B5EF4-FFF2-40B4-BE49-F238E27FC236}">
                <a16:creationId xmlns:a16="http://schemas.microsoft.com/office/drawing/2014/main" id="{8534FF3B-B8E5-BD5F-BF9E-A5F174EE9BBC}"/>
              </a:ext>
            </a:extLst>
          </p:cNvPr>
          <p:cNvSpPr/>
          <p:nvPr/>
        </p:nvSpPr>
        <p:spPr>
          <a:xfrm>
            <a:off x="8437735" y="1139281"/>
            <a:ext cx="2052859" cy="49388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Post caption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1" name="Google Shape;191;p26">
            <a:extLst>
              <a:ext uri="{FF2B5EF4-FFF2-40B4-BE49-F238E27FC236}">
                <a16:creationId xmlns:a16="http://schemas.microsoft.com/office/drawing/2014/main" id="{00BA30E7-5C85-397B-F9A0-8ACB27045404}"/>
              </a:ext>
            </a:extLst>
          </p:cNvPr>
          <p:cNvSpPr/>
          <p:nvPr/>
        </p:nvSpPr>
        <p:spPr>
          <a:xfrm>
            <a:off x="5173766" y="4987815"/>
            <a:ext cx="1905611" cy="66783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Relevant Item </a:t>
            </a: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Google Shape;191;p26">
            <a:extLst>
              <a:ext uri="{FF2B5EF4-FFF2-40B4-BE49-F238E27FC236}">
                <a16:creationId xmlns:a16="http://schemas.microsoft.com/office/drawing/2014/main" id="{0A31D5DA-2945-EA83-76E0-A773CA17F6B2}"/>
              </a:ext>
            </a:extLst>
          </p:cNvPr>
          <p:cNvSpPr/>
          <p:nvPr/>
        </p:nvSpPr>
        <p:spPr>
          <a:xfrm rot="20160000">
            <a:off x="7292508" y="1967467"/>
            <a:ext cx="1118139" cy="39228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Embeddings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CA086D-E600-A15E-AEF9-F0BA13BF006C}"/>
              </a:ext>
            </a:extLst>
          </p:cNvPr>
          <p:cNvGrpSpPr/>
          <p:nvPr/>
        </p:nvGrpSpPr>
        <p:grpSpPr>
          <a:xfrm rot="-5400000">
            <a:off x="2351524" y="2647897"/>
            <a:ext cx="1054714" cy="1709919"/>
            <a:chOff x="2935723" y="4532576"/>
            <a:chExt cx="1054714" cy="1191759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1FFCA11-9055-C9F1-73E9-6078DB7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3716010" y="4549551"/>
              <a:ext cx="274427" cy="110031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D118944-07C8-65FC-0E44-9AC28DAB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4802" y="4532576"/>
              <a:ext cx="10053" cy="119175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029D521-1996-AFC0-048E-2A9724D92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5723" y="4545923"/>
              <a:ext cx="284373" cy="109015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5" name="Google Shape;191;p26">
            <a:extLst>
              <a:ext uri="{FF2B5EF4-FFF2-40B4-BE49-F238E27FC236}">
                <a16:creationId xmlns:a16="http://schemas.microsoft.com/office/drawing/2014/main" id="{1DE9B73E-6576-C989-9C5B-844A80C65022}"/>
              </a:ext>
            </a:extLst>
          </p:cNvPr>
          <p:cNvSpPr/>
          <p:nvPr/>
        </p:nvSpPr>
        <p:spPr>
          <a:xfrm>
            <a:off x="2141388" y="3156187"/>
            <a:ext cx="1138459" cy="68692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Cropped images for each item</a:t>
            </a:r>
          </a:p>
        </p:txBody>
      </p:sp>
      <p:sp>
        <p:nvSpPr>
          <p:cNvPr id="67" name="Google Shape;191;p26">
            <a:extLst>
              <a:ext uri="{FF2B5EF4-FFF2-40B4-BE49-F238E27FC236}">
                <a16:creationId xmlns:a16="http://schemas.microsoft.com/office/drawing/2014/main" id="{22CF09EC-745E-5116-C9D7-FC17FFB39B32}"/>
              </a:ext>
            </a:extLst>
          </p:cNvPr>
          <p:cNvSpPr/>
          <p:nvPr/>
        </p:nvSpPr>
        <p:spPr>
          <a:xfrm>
            <a:off x="3848268" y="3166347"/>
            <a:ext cx="1097819" cy="67676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Labels</a:t>
            </a:r>
            <a:endParaRPr lang="en-US" sz="1200">
              <a:solidFill>
                <a:schemeClr val="bg1"/>
              </a:solidFill>
              <a:latin typeface="Century Gothic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Embeddings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2325A4-EB3B-FDBE-3EBF-5F1F51FB0DDE}"/>
              </a:ext>
            </a:extLst>
          </p:cNvPr>
          <p:cNvCxnSpPr>
            <a:cxnSpLocks/>
          </p:cNvCxnSpPr>
          <p:nvPr/>
        </p:nvCxnSpPr>
        <p:spPr>
          <a:xfrm>
            <a:off x="5036810" y="3503071"/>
            <a:ext cx="741787" cy="303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B0A20F4-9526-9D69-8EC2-CD4FFE42A21A}"/>
              </a:ext>
            </a:extLst>
          </p:cNvPr>
          <p:cNvSpPr/>
          <p:nvPr/>
        </p:nvSpPr>
        <p:spPr>
          <a:xfrm>
            <a:off x="5831840" y="2961640"/>
            <a:ext cx="155448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Century Gothic"/>
                <a:cs typeface="Calibri"/>
              </a:rPr>
              <a:t>Similarity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2BA519-6308-2F46-DD95-5B8074558342}"/>
              </a:ext>
            </a:extLst>
          </p:cNvPr>
          <p:cNvCxnSpPr>
            <a:cxnSpLocks/>
          </p:cNvCxnSpPr>
          <p:nvPr/>
        </p:nvCxnSpPr>
        <p:spPr>
          <a:xfrm>
            <a:off x="6642085" y="4152604"/>
            <a:ext cx="10267" cy="7345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Google Shape;191;p26">
            <a:extLst>
              <a:ext uri="{FF2B5EF4-FFF2-40B4-BE49-F238E27FC236}">
                <a16:creationId xmlns:a16="http://schemas.microsoft.com/office/drawing/2014/main" id="{B0B22129-270A-8BB6-8CE3-2DD2A0686C00}"/>
              </a:ext>
            </a:extLst>
          </p:cNvPr>
          <p:cNvSpPr/>
          <p:nvPr/>
        </p:nvSpPr>
        <p:spPr>
          <a:xfrm>
            <a:off x="6195228" y="4314427"/>
            <a:ext cx="955579" cy="31100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Max</a:t>
            </a:r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84D2BC-7A08-3788-AEF7-523B3C34C8C2}"/>
              </a:ext>
            </a:extLst>
          </p:cNvPr>
          <p:cNvCxnSpPr>
            <a:cxnSpLocks/>
          </p:cNvCxnSpPr>
          <p:nvPr/>
        </p:nvCxnSpPr>
        <p:spPr>
          <a:xfrm>
            <a:off x="7241524" y="5371804"/>
            <a:ext cx="1605387" cy="233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Google Shape;191;p26">
            <a:extLst>
              <a:ext uri="{FF2B5EF4-FFF2-40B4-BE49-F238E27FC236}">
                <a16:creationId xmlns:a16="http://schemas.microsoft.com/office/drawing/2014/main" id="{84F9E295-C2EF-C9C5-EE2C-A6B03355C66C}"/>
              </a:ext>
            </a:extLst>
          </p:cNvPr>
          <p:cNvSpPr/>
          <p:nvPr/>
        </p:nvSpPr>
        <p:spPr>
          <a:xfrm>
            <a:off x="7566828" y="5228827"/>
            <a:ext cx="955579" cy="31100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VGG16</a:t>
            </a:r>
            <a:endParaRPr lang="en-US"/>
          </a:p>
        </p:txBody>
      </p:sp>
      <p:sp>
        <p:nvSpPr>
          <p:cNvPr id="75" name="Google Shape;191;p26">
            <a:extLst>
              <a:ext uri="{FF2B5EF4-FFF2-40B4-BE49-F238E27FC236}">
                <a16:creationId xmlns:a16="http://schemas.microsoft.com/office/drawing/2014/main" id="{AE7DDE07-05DF-E419-B81B-900841BAA2EE}"/>
              </a:ext>
            </a:extLst>
          </p:cNvPr>
          <p:cNvSpPr/>
          <p:nvPr/>
        </p:nvSpPr>
        <p:spPr>
          <a:xfrm>
            <a:off x="8953286" y="4987814"/>
            <a:ext cx="1925931" cy="66783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Feature Vector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1;p26">
            <a:extLst>
              <a:ext uri="{FF2B5EF4-FFF2-40B4-BE49-F238E27FC236}">
                <a16:creationId xmlns:a16="http://schemas.microsoft.com/office/drawing/2014/main" id="{D334C5C1-8369-D44F-F991-1303C6411DF8}"/>
              </a:ext>
            </a:extLst>
          </p:cNvPr>
          <p:cNvSpPr/>
          <p:nvPr/>
        </p:nvSpPr>
        <p:spPr>
          <a:xfrm>
            <a:off x="795841" y="527433"/>
            <a:ext cx="8083464" cy="941661"/>
          </a:xfrm>
          <a:prstGeom prst="roundRect">
            <a:avLst>
              <a:gd name="adj" fmla="val 16667"/>
            </a:avLst>
          </a:prstGeom>
          <a:solidFill>
            <a:srgbClr val="FCEDE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ctr" anchorCtr="0">
            <a:noAutofit/>
          </a:bodyPr>
          <a:lstStyle/>
          <a:p>
            <a:pPr algn="ctr"/>
            <a:r>
              <a:rPr lang="en-US" sz="2500" b="1">
                <a:latin typeface="Century Gothic"/>
                <a:sym typeface="Calibri"/>
              </a:rPr>
              <a:t>CV Model</a:t>
            </a:r>
            <a:r>
              <a:rPr lang="en-US" sz="2000" b="1">
                <a:latin typeface="Century Gothic"/>
                <a:sym typeface="Calibri"/>
              </a:rPr>
              <a:t> : </a:t>
            </a:r>
            <a:r>
              <a:rPr lang="en-US" sz="2500" b="1" err="1">
                <a:latin typeface="Century Gothic"/>
                <a:cs typeface="Calibri"/>
              </a:rPr>
              <a:t>valentinafeve</a:t>
            </a:r>
            <a:r>
              <a:rPr lang="en-US" sz="2500" b="1">
                <a:latin typeface="Century Gothic"/>
                <a:cs typeface="Calibri"/>
              </a:rPr>
              <a:t>/</a:t>
            </a:r>
            <a:r>
              <a:rPr lang="en-US" sz="2500" b="1" err="1">
                <a:latin typeface="Century Gothic"/>
                <a:cs typeface="Calibri"/>
              </a:rPr>
              <a:t>yolos-fashionpedia</a:t>
            </a:r>
          </a:p>
        </p:txBody>
      </p:sp>
      <p:pic>
        <p:nvPicPr>
          <p:cNvPr id="5" name="Graphic 4" descr="Briefcase with solid fill">
            <a:extLst>
              <a:ext uri="{FF2B5EF4-FFF2-40B4-BE49-F238E27FC236}">
                <a16:creationId xmlns:a16="http://schemas.microsoft.com/office/drawing/2014/main" id="{F514A29C-1318-2BF6-FAD2-40C65A4A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20" y="4516120"/>
            <a:ext cx="436880" cy="396240"/>
          </a:xfrm>
          <a:prstGeom prst="rect">
            <a:avLst/>
          </a:prstGeom>
        </p:spPr>
      </p:pic>
      <p:pic>
        <p:nvPicPr>
          <p:cNvPr id="6" name="Graphic 5" descr="Shirt with solid fill">
            <a:extLst>
              <a:ext uri="{FF2B5EF4-FFF2-40B4-BE49-F238E27FC236}">
                <a16:creationId xmlns:a16="http://schemas.microsoft.com/office/drawing/2014/main" id="{FCC22CC8-99F4-2A55-C61B-02CF15A5E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75" y="3216275"/>
            <a:ext cx="426720" cy="396240"/>
          </a:xfrm>
          <a:prstGeom prst="rect">
            <a:avLst/>
          </a:prstGeom>
        </p:spPr>
      </p:pic>
      <p:pic>
        <p:nvPicPr>
          <p:cNvPr id="8" name="Graphic 7" descr="Dress with solid fill">
            <a:extLst>
              <a:ext uri="{FF2B5EF4-FFF2-40B4-BE49-F238E27FC236}">
                <a16:creationId xmlns:a16="http://schemas.microsoft.com/office/drawing/2014/main" id="{FA9CCB39-5DF3-8295-162E-8647F8ADE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05" y="2038985"/>
            <a:ext cx="426720" cy="386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42EA8-41BE-D9DA-FE98-F0DF3CEE4696}"/>
              </a:ext>
            </a:extLst>
          </p:cNvPr>
          <p:cNvSpPr txBox="1"/>
          <p:nvPr/>
        </p:nvSpPr>
        <p:spPr>
          <a:xfrm>
            <a:off x="1534160" y="1950720"/>
            <a:ext cx="958088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A fine-tuned object detection model specifically designed for fashion</a:t>
            </a:r>
            <a:r>
              <a:rPr lang="en-US" sz="2000" b="1"/>
              <a:t>.</a:t>
            </a:r>
            <a:endParaRPr lang="en-US" sz="2000" b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B1163-DFF8-A807-6CEF-F3C5753CED08}"/>
              </a:ext>
            </a:extLst>
          </p:cNvPr>
          <p:cNvSpPr txBox="1"/>
          <p:nvPr/>
        </p:nvSpPr>
        <p:spPr>
          <a:xfrm>
            <a:off x="1524000" y="3068320"/>
            <a:ext cx="1027176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Utilizes the YOLOS architecture and has been trained on the </a:t>
            </a:r>
            <a:r>
              <a:rPr lang="en-US" sz="2500" err="1"/>
              <a:t>Fashionpedia</a:t>
            </a:r>
            <a:r>
              <a:rPr lang="en-US" sz="2500"/>
              <a:t> dataset.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4282C-1DAE-9385-1A02-6DFFB1C055FE}"/>
              </a:ext>
            </a:extLst>
          </p:cNvPr>
          <p:cNvSpPr txBox="1"/>
          <p:nvPr/>
        </p:nvSpPr>
        <p:spPr>
          <a:xfrm>
            <a:off x="1432560" y="4348480"/>
            <a:ext cx="1028192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The model can detect a wide range of fashion items such as shirts, blouses, jackets, pants, dresses, shoes, accessories like bags, belts, hats, etc.</a:t>
            </a:r>
          </a:p>
        </p:txBody>
      </p:sp>
    </p:spTree>
    <p:extLst>
      <p:ext uri="{BB962C8B-B14F-4D97-AF65-F5344CB8AC3E}">
        <p14:creationId xmlns:p14="http://schemas.microsoft.com/office/powerpoint/2010/main" val="135432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6097FC-DBA8-EB29-6AB9-20B627FC2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D9A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91;p26">
            <a:extLst>
              <a:ext uri="{FF2B5EF4-FFF2-40B4-BE49-F238E27FC236}">
                <a16:creationId xmlns:a16="http://schemas.microsoft.com/office/drawing/2014/main" id="{17CD4150-A093-0244-9F59-5AEFAB091B1E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E3D2DF"/>
          </a:solidFill>
          <a:ln w="174625" cmpd="thinThick">
            <a:solidFill>
              <a:srgbClr val="7532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tx1"/>
                </a:solidFill>
                <a:latin typeface="Century Gothic"/>
                <a:ea typeface="+mj-ea"/>
                <a:cs typeface="+mj-cs"/>
                <a:sym typeface="Calibri"/>
              </a:rPr>
              <a:t>YOLOS</a:t>
            </a:r>
            <a:endParaRPr lang="en-US" sz="3000" b="1" kern="1200">
              <a:solidFill>
                <a:schemeClr val="tx1"/>
              </a:solidFill>
              <a:latin typeface="Century Gothic"/>
              <a:ea typeface="+mj-ea"/>
              <a:cs typeface="+mj-cs"/>
            </a:endParaRPr>
          </a:p>
        </p:txBody>
      </p:sp>
      <p:pic>
        <p:nvPicPr>
          <p:cNvPr id="17" name="Picture 16" descr="drawing">
            <a:extLst>
              <a:ext uri="{FF2B5EF4-FFF2-40B4-BE49-F238E27FC236}">
                <a16:creationId xmlns:a16="http://schemas.microsoft.com/office/drawing/2014/main" id="{B3AD6966-17A6-4A08-2847-5B521702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77507"/>
            <a:ext cx="7188199" cy="38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1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26">
            <a:extLst>
              <a:ext uri="{FF2B5EF4-FFF2-40B4-BE49-F238E27FC236}">
                <a16:creationId xmlns:a16="http://schemas.microsoft.com/office/drawing/2014/main" id="{425C9E87-1275-9F33-A3FC-9C7F82505F21}"/>
              </a:ext>
            </a:extLst>
          </p:cNvPr>
          <p:cNvSpPr/>
          <p:nvPr/>
        </p:nvSpPr>
        <p:spPr>
          <a:xfrm>
            <a:off x="238615" y="1592446"/>
            <a:ext cx="2052859" cy="49388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  <a:latin typeface="Century Gothic"/>
                <a:sym typeface="Calibri"/>
              </a:rPr>
              <a:t>Image_link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11" name="Google Shape;191;p26">
            <a:extLst>
              <a:ext uri="{FF2B5EF4-FFF2-40B4-BE49-F238E27FC236}">
                <a16:creationId xmlns:a16="http://schemas.microsoft.com/office/drawing/2014/main" id="{10C6B882-15F0-B2A8-29F5-A49233240A09}"/>
              </a:ext>
            </a:extLst>
          </p:cNvPr>
          <p:cNvSpPr/>
          <p:nvPr/>
        </p:nvSpPr>
        <p:spPr>
          <a:xfrm>
            <a:off x="8440589" y="311387"/>
            <a:ext cx="2063019" cy="48372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Comments</a:t>
            </a:r>
            <a:endParaRPr b="1">
              <a:solidFill>
                <a:schemeClr val="bg1"/>
              </a:solidFill>
              <a:latin typeface="Century Gothic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DF79AC-0F8B-E611-9218-29D495A195CF}"/>
              </a:ext>
            </a:extLst>
          </p:cNvPr>
          <p:cNvCxnSpPr>
            <a:cxnSpLocks/>
          </p:cNvCxnSpPr>
          <p:nvPr/>
        </p:nvCxnSpPr>
        <p:spPr>
          <a:xfrm flipH="1">
            <a:off x="7360882" y="847889"/>
            <a:ext cx="1171147" cy="242201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C96106-C06E-7937-367D-E06363D7B418}"/>
              </a:ext>
            </a:extLst>
          </p:cNvPr>
          <p:cNvCxnSpPr>
            <a:cxnSpLocks/>
          </p:cNvCxnSpPr>
          <p:nvPr/>
        </p:nvCxnSpPr>
        <p:spPr>
          <a:xfrm>
            <a:off x="962651" y="2172112"/>
            <a:ext cx="50907" cy="7955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CDD1C3-CC4F-2D64-8B47-30D3CED33274}"/>
              </a:ext>
            </a:extLst>
          </p:cNvPr>
          <p:cNvCxnSpPr>
            <a:cxnSpLocks/>
          </p:cNvCxnSpPr>
          <p:nvPr/>
        </p:nvCxnSpPr>
        <p:spPr>
          <a:xfrm flipH="1">
            <a:off x="7345547" y="1663765"/>
            <a:ext cx="1089227" cy="160720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Google Shape;191;p26">
            <a:extLst>
              <a:ext uri="{FF2B5EF4-FFF2-40B4-BE49-F238E27FC236}">
                <a16:creationId xmlns:a16="http://schemas.microsoft.com/office/drawing/2014/main" id="{3BF8BC37-7DF9-4C6A-339E-46ED7F84A6BE}"/>
              </a:ext>
            </a:extLst>
          </p:cNvPr>
          <p:cNvSpPr/>
          <p:nvPr/>
        </p:nvSpPr>
        <p:spPr>
          <a:xfrm>
            <a:off x="305984" y="3056547"/>
            <a:ext cx="1531716" cy="793615"/>
          </a:xfrm>
          <a:prstGeom prst="roundRect">
            <a:avLst>
              <a:gd name="adj" fmla="val 16667"/>
            </a:avLst>
          </a:prstGeom>
          <a:solidFill>
            <a:srgbClr val="FCEDE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ctr" anchorCtr="0">
            <a:noAutofit/>
          </a:bodyPr>
          <a:lstStyle/>
          <a:p>
            <a:pPr algn="ctr"/>
            <a:r>
              <a:rPr lang="en-US" b="1">
                <a:latin typeface="Century Gothic"/>
                <a:sym typeface="Calibri"/>
              </a:rPr>
              <a:t>CV Model</a:t>
            </a:r>
            <a:endParaRPr lang="en-US" b="1">
              <a:latin typeface="Century Gothic"/>
            </a:endParaRPr>
          </a:p>
        </p:txBody>
      </p:sp>
      <p:sp>
        <p:nvSpPr>
          <p:cNvPr id="39" name="Google Shape;191;p26">
            <a:extLst>
              <a:ext uri="{FF2B5EF4-FFF2-40B4-BE49-F238E27FC236}">
                <a16:creationId xmlns:a16="http://schemas.microsoft.com/office/drawing/2014/main" id="{8534FF3B-B8E5-BD5F-BF9E-A5F174EE9BBC}"/>
              </a:ext>
            </a:extLst>
          </p:cNvPr>
          <p:cNvSpPr/>
          <p:nvPr/>
        </p:nvSpPr>
        <p:spPr>
          <a:xfrm>
            <a:off x="8437735" y="1139281"/>
            <a:ext cx="2052859" cy="49388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Post caption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1" name="Google Shape;191;p26">
            <a:extLst>
              <a:ext uri="{FF2B5EF4-FFF2-40B4-BE49-F238E27FC236}">
                <a16:creationId xmlns:a16="http://schemas.microsoft.com/office/drawing/2014/main" id="{00BA30E7-5C85-397B-F9A0-8ACB27045404}"/>
              </a:ext>
            </a:extLst>
          </p:cNvPr>
          <p:cNvSpPr/>
          <p:nvPr/>
        </p:nvSpPr>
        <p:spPr>
          <a:xfrm>
            <a:off x="5173766" y="4987815"/>
            <a:ext cx="1905611" cy="66783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Relevant Item </a:t>
            </a: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Google Shape;191;p26">
            <a:extLst>
              <a:ext uri="{FF2B5EF4-FFF2-40B4-BE49-F238E27FC236}">
                <a16:creationId xmlns:a16="http://schemas.microsoft.com/office/drawing/2014/main" id="{0A31D5DA-2945-EA83-76E0-A773CA17F6B2}"/>
              </a:ext>
            </a:extLst>
          </p:cNvPr>
          <p:cNvSpPr/>
          <p:nvPr/>
        </p:nvSpPr>
        <p:spPr>
          <a:xfrm rot="20160000">
            <a:off x="7292508" y="1967467"/>
            <a:ext cx="1118139" cy="39228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Embeddings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CA086D-E600-A15E-AEF9-F0BA13BF006C}"/>
              </a:ext>
            </a:extLst>
          </p:cNvPr>
          <p:cNvGrpSpPr/>
          <p:nvPr/>
        </p:nvGrpSpPr>
        <p:grpSpPr>
          <a:xfrm rot="-5400000">
            <a:off x="2351524" y="2647897"/>
            <a:ext cx="1054714" cy="1709919"/>
            <a:chOff x="2935723" y="4532576"/>
            <a:chExt cx="1054714" cy="1191759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1FFCA11-9055-C9F1-73E9-6078DB7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3716010" y="4549551"/>
              <a:ext cx="274427" cy="110031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D118944-07C8-65FC-0E44-9AC28DAB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4802" y="4532576"/>
              <a:ext cx="10053" cy="119175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029D521-1996-AFC0-048E-2A9724D92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5723" y="4545923"/>
              <a:ext cx="284373" cy="109015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5" name="Google Shape;191;p26">
            <a:extLst>
              <a:ext uri="{FF2B5EF4-FFF2-40B4-BE49-F238E27FC236}">
                <a16:creationId xmlns:a16="http://schemas.microsoft.com/office/drawing/2014/main" id="{1DE9B73E-6576-C989-9C5B-844A80C65022}"/>
              </a:ext>
            </a:extLst>
          </p:cNvPr>
          <p:cNvSpPr/>
          <p:nvPr/>
        </p:nvSpPr>
        <p:spPr>
          <a:xfrm>
            <a:off x="2141388" y="3156187"/>
            <a:ext cx="1138459" cy="68692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Cropped images for each item</a:t>
            </a:r>
          </a:p>
        </p:txBody>
      </p:sp>
      <p:sp>
        <p:nvSpPr>
          <p:cNvPr id="67" name="Google Shape;191;p26">
            <a:extLst>
              <a:ext uri="{FF2B5EF4-FFF2-40B4-BE49-F238E27FC236}">
                <a16:creationId xmlns:a16="http://schemas.microsoft.com/office/drawing/2014/main" id="{22CF09EC-745E-5116-C9D7-FC17FFB39B32}"/>
              </a:ext>
            </a:extLst>
          </p:cNvPr>
          <p:cNvSpPr/>
          <p:nvPr/>
        </p:nvSpPr>
        <p:spPr>
          <a:xfrm>
            <a:off x="3848268" y="3166347"/>
            <a:ext cx="1097819" cy="67676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Labels</a:t>
            </a:r>
            <a:endParaRPr lang="en-US" sz="1200">
              <a:solidFill>
                <a:schemeClr val="bg1"/>
              </a:solidFill>
              <a:latin typeface="Century Gothic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Embeddings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2325A4-EB3B-FDBE-3EBF-5F1F51FB0DDE}"/>
              </a:ext>
            </a:extLst>
          </p:cNvPr>
          <p:cNvCxnSpPr>
            <a:cxnSpLocks/>
          </p:cNvCxnSpPr>
          <p:nvPr/>
        </p:nvCxnSpPr>
        <p:spPr>
          <a:xfrm>
            <a:off x="5036810" y="3503071"/>
            <a:ext cx="741787" cy="303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B0A20F4-9526-9D69-8EC2-CD4FFE42A21A}"/>
              </a:ext>
            </a:extLst>
          </p:cNvPr>
          <p:cNvSpPr/>
          <p:nvPr/>
        </p:nvSpPr>
        <p:spPr>
          <a:xfrm>
            <a:off x="5831840" y="2961640"/>
            <a:ext cx="155448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Century Gothic"/>
                <a:cs typeface="Calibri"/>
              </a:rPr>
              <a:t>Similarity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2BA519-6308-2F46-DD95-5B8074558342}"/>
              </a:ext>
            </a:extLst>
          </p:cNvPr>
          <p:cNvCxnSpPr>
            <a:cxnSpLocks/>
          </p:cNvCxnSpPr>
          <p:nvPr/>
        </p:nvCxnSpPr>
        <p:spPr>
          <a:xfrm>
            <a:off x="6642085" y="4152604"/>
            <a:ext cx="10267" cy="7345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Google Shape;191;p26">
            <a:extLst>
              <a:ext uri="{FF2B5EF4-FFF2-40B4-BE49-F238E27FC236}">
                <a16:creationId xmlns:a16="http://schemas.microsoft.com/office/drawing/2014/main" id="{B0B22129-270A-8BB6-8CE3-2DD2A0686C00}"/>
              </a:ext>
            </a:extLst>
          </p:cNvPr>
          <p:cNvSpPr/>
          <p:nvPr/>
        </p:nvSpPr>
        <p:spPr>
          <a:xfrm>
            <a:off x="6195228" y="4314427"/>
            <a:ext cx="955579" cy="31100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Max</a:t>
            </a:r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84D2BC-7A08-3788-AEF7-523B3C34C8C2}"/>
              </a:ext>
            </a:extLst>
          </p:cNvPr>
          <p:cNvCxnSpPr>
            <a:cxnSpLocks/>
          </p:cNvCxnSpPr>
          <p:nvPr/>
        </p:nvCxnSpPr>
        <p:spPr>
          <a:xfrm>
            <a:off x="7241524" y="5371804"/>
            <a:ext cx="1605387" cy="233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Google Shape;191;p26">
            <a:extLst>
              <a:ext uri="{FF2B5EF4-FFF2-40B4-BE49-F238E27FC236}">
                <a16:creationId xmlns:a16="http://schemas.microsoft.com/office/drawing/2014/main" id="{84F9E295-C2EF-C9C5-EE2C-A6B03355C66C}"/>
              </a:ext>
            </a:extLst>
          </p:cNvPr>
          <p:cNvSpPr/>
          <p:nvPr/>
        </p:nvSpPr>
        <p:spPr>
          <a:xfrm>
            <a:off x="7566828" y="5228827"/>
            <a:ext cx="955579" cy="31100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VGG16</a:t>
            </a:r>
            <a:endParaRPr lang="en-US"/>
          </a:p>
        </p:txBody>
      </p:sp>
      <p:sp>
        <p:nvSpPr>
          <p:cNvPr id="75" name="Google Shape;191;p26">
            <a:extLst>
              <a:ext uri="{FF2B5EF4-FFF2-40B4-BE49-F238E27FC236}">
                <a16:creationId xmlns:a16="http://schemas.microsoft.com/office/drawing/2014/main" id="{AE7DDE07-05DF-E419-B81B-900841BAA2EE}"/>
              </a:ext>
            </a:extLst>
          </p:cNvPr>
          <p:cNvSpPr/>
          <p:nvPr/>
        </p:nvSpPr>
        <p:spPr>
          <a:xfrm>
            <a:off x="8953286" y="4987814"/>
            <a:ext cx="1925931" cy="66783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Feature Vector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6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2E77DD-A5A3-2010-8D8E-EC55692FF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30886"/>
              </p:ext>
            </p:extLst>
          </p:nvPr>
        </p:nvGraphicFramePr>
        <p:xfrm>
          <a:off x="1828799" y="1687285"/>
          <a:ext cx="7502340" cy="4683462"/>
        </p:xfrm>
        <a:graphic>
          <a:graphicData uri="http://schemas.openxmlformats.org/drawingml/2006/table">
            <a:tbl>
              <a:tblPr bandRow="1">
                <a:tableStyleId>{EB9631B5-78F2-41C9-869B-9F39066F8104}</a:tableStyleId>
              </a:tblPr>
              <a:tblGrid>
                <a:gridCol w="3751170">
                  <a:extLst>
                    <a:ext uri="{9D8B030D-6E8A-4147-A177-3AD203B41FA5}">
                      <a16:colId xmlns:a16="http://schemas.microsoft.com/office/drawing/2014/main" val="4091870472"/>
                    </a:ext>
                  </a:extLst>
                </a:gridCol>
                <a:gridCol w="3751170">
                  <a:extLst>
                    <a:ext uri="{9D8B030D-6E8A-4147-A177-3AD203B41FA5}">
                      <a16:colId xmlns:a16="http://schemas.microsoft.com/office/drawing/2014/main" val="1046279985"/>
                    </a:ext>
                  </a:extLst>
                </a:gridCol>
              </a:tblGrid>
              <a:tr h="400169">
                <a:tc>
                  <a:txBody>
                    <a:bodyPr/>
                    <a:lstStyle/>
                    <a:p>
                      <a:r>
                        <a:rPr lang="en-US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DistilBERT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41588"/>
                  </a:ext>
                </a:extLst>
              </a:tr>
              <a:tr h="696591">
                <a:tc>
                  <a:txBody>
                    <a:bodyPr/>
                    <a:lstStyle/>
                    <a:p>
                      <a:r>
                        <a:rPr lang="en-US"/>
                        <a:t>BERT-base: 12 layers, BERT-large: 24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 layers (half of BERT-base)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164799"/>
                  </a:ext>
                </a:extLst>
              </a:tr>
              <a:tr h="400169">
                <a:tc>
                  <a:txBody>
                    <a:bodyPr/>
                    <a:lstStyle/>
                    <a:p>
                      <a:r>
                        <a:rPr lang="en-US"/>
                        <a:t>BERT-base: 110M, BERT-large: 340M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~66M (40% smaller than BERT-base)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475107"/>
                  </a:ext>
                </a:extLst>
              </a:tr>
              <a:tr h="696591">
                <a:tc>
                  <a:txBody>
                    <a:bodyPr/>
                    <a:lstStyle/>
                    <a:p>
                      <a:r>
                        <a:rPr lang="en-US"/>
                        <a:t>Masked Language Modeling (MLM), Next Sentence Prediction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Masked Language Modeling (MLM)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05398"/>
                  </a:ext>
                </a:extLst>
              </a:tr>
              <a:tr h="400169">
                <a:tc>
                  <a:txBody>
                    <a:bodyPr/>
                    <a:lstStyle/>
                    <a:p>
                      <a:r>
                        <a:rPr lang="en-US"/>
                        <a:t>Trained from scratch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Knowledge distillation from BERT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613444"/>
                  </a:ext>
                </a:extLst>
              </a:tr>
              <a:tr h="696591">
                <a:tc>
                  <a:txBody>
                    <a:bodyPr/>
                    <a:lstStyle/>
                    <a:p>
                      <a:r>
                        <a:rPr lang="en-US"/>
                        <a:t>Slower, more computationally intensive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60% faster than BERT-base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073273"/>
                  </a:ext>
                </a:extLst>
              </a:tr>
              <a:tr h="696591">
                <a:tc>
                  <a:txBody>
                    <a:bodyPr/>
                    <a:lstStyle/>
                    <a:p>
                      <a:r>
                        <a:rPr lang="en-US"/>
                        <a:t>Larger, requires more memory and computational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Smaller, more efficient and lightweight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746636"/>
                  </a:ext>
                </a:extLst>
              </a:tr>
              <a:tr h="696591">
                <a:tc>
                  <a:txBody>
                    <a:bodyPr/>
                    <a:lstStyle/>
                    <a:p>
                      <a:r>
                        <a:rPr lang="en-US"/>
                        <a:t>Research, high-accuracy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applications, resource-constrained environments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724420"/>
                  </a:ext>
                </a:extLst>
              </a:tr>
            </a:tbl>
          </a:graphicData>
        </a:graphic>
      </p:graphicFrame>
      <p:sp>
        <p:nvSpPr>
          <p:cNvPr id="5" name="Google Shape;191;p26">
            <a:extLst>
              <a:ext uri="{FF2B5EF4-FFF2-40B4-BE49-F238E27FC236}">
                <a16:creationId xmlns:a16="http://schemas.microsoft.com/office/drawing/2014/main" id="{357464D4-7CE7-8BFC-2943-F5EF431E29F6}"/>
              </a:ext>
            </a:extLst>
          </p:cNvPr>
          <p:cNvSpPr/>
          <p:nvPr/>
        </p:nvSpPr>
        <p:spPr>
          <a:xfrm>
            <a:off x="913480" y="487010"/>
            <a:ext cx="3915768" cy="860369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Century Gothic"/>
              </a:rPr>
              <a:t>Embeddings:</a:t>
            </a:r>
            <a:r>
              <a:rPr lang="en-US" sz="30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 Trials</a:t>
            </a:r>
            <a:endParaRPr lang="en-US" sz="3000" b="1">
              <a:solidFill>
                <a:schemeClr val="bg1"/>
              </a:solidFill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211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1;p26">
            <a:extLst>
              <a:ext uri="{FF2B5EF4-FFF2-40B4-BE49-F238E27FC236}">
                <a16:creationId xmlns:a16="http://schemas.microsoft.com/office/drawing/2014/main" id="{24B2B616-A4CF-1318-DB2D-AD6053C3DA07}"/>
              </a:ext>
            </a:extLst>
          </p:cNvPr>
          <p:cNvSpPr/>
          <p:nvPr/>
        </p:nvSpPr>
        <p:spPr>
          <a:xfrm>
            <a:off x="880822" y="617638"/>
            <a:ext cx="9467482" cy="12631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Century Gothic"/>
              </a:rPr>
              <a:t>Embeddings:</a:t>
            </a:r>
            <a:r>
              <a:rPr lang="en-US" sz="30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 sentence-transformers/</a:t>
            </a:r>
            <a:r>
              <a:rPr lang="en-US" sz="3000" b="1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distilbert</a:t>
            </a:r>
            <a:r>
              <a:rPr lang="en-US" sz="30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-base-</a:t>
            </a:r>
            <a:r>
              <a:rPr lang="en-US" sz="3000" b="1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nli</a:t>
            </a:r>
            <a:r>
              <a:rPr lang="en-US" sz="30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-</a:t>
            </a:r>
            <a:r>
              <a:rPr lang="en-US" sz="3000" b="1" err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stsb</a:t>
            </a:r>
            <a:r>
              <a:rPr lang="en-US" sz="30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-mean-tokens</a:t>
            </a:r>
            <a:endParaRPr lang="en-US" sz="3000" b="1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5" name="Graphic 4" descr="Briefcase with solid fill">
            <a:extLst>
              <a:ext uri="{FF2B5EF4-FFF2-40B4-BE49-F238E27FC236}">
                <a16:creationId xmlns:a16="http://schemas.microsoft.com/office/drawing/2014/main" id="{338D4A8C-20B1-6A46-D4DE-6F757264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6" y="5016264"/>
            <a:ext cx="436880" cy="396240"/>
          </a:xfrm>
          <a:prstGeom prst="rect">
            <a:avLst/>
          </a:prstGeom>
        </p:spPr>
      </p:pic>
      <p:pic>
        <p:nvPicPr>
          <p:cNvPr id="7" name="Graphic 6" descr="Shirt with solid fill">
            <a:extLst>
              <a:ext uri="{FF2B5EF4-FFF2-40B4-BE49-F238E27FC236}">
                <a16:creationId xmlns:a16="http://schemas.microsoft.com/office/drawing/2014/main" id="{029A8046-6AD9-F734-6169-E7E8593D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785" y="3664640"/>
            <a:ext cx="426720" cy="396240"/>
          </a:xfrm>
          <a:prstGeom prst="rect">
            <a:avLst/>
          </a:prstGeom>
        </p:spPr>
      </p:pic>
      <p:pic>
        <p:nvPicPr>
          <p:cNvPr id="9" name="Graphic 8" descr="Dress with solid fill">
            <a:extLst>
              <a:ext uri="{FF2B5EF4-FFF2-40B4-BE49-F238E27FC236}">
                <a16:creationId xmlns:a16="http://schemas.microsoft.com/office/drawing/2014/main" id="{7982E4B0-0074-616D-5449-881C32BB6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172" y="2446963"/>
            <a:ext cx="426720" cy="407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4E0353-A0D6-69BB-860C-903222A24B34}"/>
              </a:ext>
            </a:extLst>
          </p:cNvPr>
          <p:cNvSpPr txBox="1"/>
          <p:nvPr/>
        </p:nvSpPr>
        <p:spPr>
          <a:xfrm>
            <a:off x="1524001" y="2267131"/>
            <a:ext cx="102434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Fine-tuned on the STS Benchmark dataset to produce high-quality sentence embeddings.</a:t>
            </a:r>
            <a:endParaRPr lang="en-US" sz="25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A949-C5C4-50F0-D9E4-2B7460D14784}"/>
              </a:ext>
            </a:extLst>
          </p:cNvPr>
          <p:cNvSpPr txBox="1"/>
          <p:nvPr/>
        </p:nvSpPr>
        <p:spPr>
          <a:xfrm>
            <a:off x="1524002" y="4882605"/>
            <a:ext cx="980730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500"/>
              <a:t> Then Uses mean pooling to create </a:t>
            </a:r>
            <a:r>
              <a:rPr lang="en-US" sz="2500">
                <a:ea typeface="+mn-lt"/>
                <a:cs typeface="+mn-lt"/>
              </a:rPr>
              <a:t>single fixed-size sentence </a:t>
            </a:r>
            <a:r>
              <a:rPr lang="en-US" sz="2500"/>
              <a:t>embeddings, averaging token embeddings while considering the attention mask.</a:t>
            </a:r>
            <a:endParaRPr lang="en-US" sz="25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4F848-C57B-9C2C-22F3-9CF86B139ED2}"/>
              </a:ext>
            </a:extLst>
          </p:cNvPr>
          <p:cNvSpPr txBox="1"/>
          <p:nvPr/>
        </p:nvSpPr>
        <p:spPr>
          <a:xfrm>
            <a:off x="1524000" y="3566160"/>
            <a:ext cx="1006856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Generates 768-dimensional vectors that capture the semantic meaning of sentences.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9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1;p26">
            <a:extLst>
              <a:ext uri="{FF2B5EF4-FFF2-40B4-BE49-F238E27FC236}">
                <a16:creationId xmlns:a16="http://schemas.microsoft.com/office/drawing/2014/main" id="{425C9E87-1275-9F33-A3FC-9C7F82505F21}"/>
              </a:ext>
            </a:extLst>
          </p:cNvPr>
          <p:cNvSpPr/>
          <p:nvPr/>
        </p:nvSpPr>
        <p:spPr>
          <a:xfrm>
            <a:off x="238615" y="1592446"/>
            <a:ext cx="2052859" cy="49388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  <a:latin typeface="Century Gothic"/>
                <a:sym typeface="Calibri"/>
              </a:rPr>
              <a:t>Image_link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11" name="Google Shape;191;p26">
            <a:extLst>
              <a:ext uri="{FF2B5EF4-FFF2-40B4-BE49-F238E27FC236}">
                <a16:creationId xmlns:a16="http://schemas.microsoft.com/office/drawing/2014/main" id="{10C6B882-15F0-B2A8-29F5-A49233240A09}"/>
              </a:ext>
            </a:extLst>
          </p:cNvPr>
          <p:cNvSpPr/>
          <p:nvPr/>
        </p:nvSpPr>
        <p:spPr>
          <a:xfrm>
            <a:off x="8440589" y="311387"/>
            <a:ext cx="2063019" cy="48372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Comments</a:t>
            </a:r>
            <a:endParaRPr b="1">
              <a:solidFill>
                <a:schemeClr val="bg1"/>
              </a:solidFill>
              <a:latin typeface="Century Gothic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DF79AC-0F8B-E611-9218-29D495A195CF}"/>
              </a:ext>
            </a:extLst>
          </p:cNvPr>
          <p:cNvCxnSpPr>
            <a:cxnSpLocks/>
          </p:cNvCxnSpPr>
          <p:nvPr/>
        </p:nvCxnSpPr>
        <p:spPr>
          <a:xfrm flipH="1">
            <a:off x="7360882" y="847889"/>
            <a:ext cx="1171147" cy="242201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C96106-C06E-7937-367D-E06363D7B418}"/>
              </a:ext>
            </a:extLst>
          </p:cNvPr>
          <p:cNvCxnSpPr>
            <a:cxnSpLocks/>
          </p:cNvCxnSpPr>
          <p:nvPr/>
        </p:nvCxnSpPr>
        <p:spPr>
          <a:xfrm>
            <a:off x="962651" y="2172112"/>
            <a:ext cx="50907" cy="7955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CDD1C3-CC4F-2D64-8B47-30D3CED33274}"/>
              </a:ext>
            </a:extLst>
          </p:cNvPr>
          <p:cNvCxnSpPr>
            <a:cxnSpLocks/>
          </p:cNvCxnSpPr>
          <p:nvPr/>
        </p:nvCxnSpPr>
        <p:spPr>
          <a:xfrm flipH="1">
            <a:off x="7345547" y="1663765"/>
            <a:ext cx="1089227" cy="160720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Google Shape;191;p26">
            <a:extLst>
              <a:ext uri="{FF2B5EF4-FFF2-40B4-BE49-F238E27FC236}">
                <a16:creationId xmlns:a16="http://schemas.microsoft.com/office/drawing/2014/main" id="{3BF8BC37-7DF9-4C6A-339E-46ED7F84A6BE}"/>
              </a:ext>
            </a:extLst>
          </p:cNvPr>
          <p:cNvSpPr/>
          <p:nvPr/>
        </p:nvSpPr>
        <p:spPr>
          <a:xfrm>
            <a:off x="305984" y="3056547"/>
            <a:ext cx="1531716" cy="793615"/>
          </a:xfrm>
          <a:prstGeom prst="roundRect">
            <a:avLst>
              <a:gd name="adj" fmla="val 16667"/>
            </a:avLst>
          </a:prstGeom>
          <a:solidFill>
            <a:srgbClr val="FCEDE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ctr" anchorCtr="0">
            <a:noAutofit/>
          </a:bodyPr>
          <a:lstStyle/>
          <a:p>
            <a:pPr algn="ctr"/>
            <a:r>
              <a:rPr lang="en-US" b="1">
                <a:latin typeface="Century Gothic"/>
                <a:sym typeface="Calibri"/>
              </a:rPr>
              <a:t>CV Model</a:t>
            </a:r>
            <a:endParaRPr lang="en-US" b="1">
              <a:latin typeface="Century Gothic"/>
            </a:endParaRPr>
          </a:p>
        </p:txBody>
      </p:sp>
      <p:sp>
        <p:nvSpPr>
          <p:cNvPr id="39" name="Google Shape;191;p26">
            <a:extLst>
              <a:ext uri="{FF2B5EF4-FFF2-40B4-BE49-F238E27FC236}">
                <a16:creationId xmlns:a16="http://schemas.microsoft.com/office/drawing/2014/main" id="{8534FF3B-B8E5-BD5F-BF9E-A5F174EE9BBC}"/>
              </a:ext>
            </a:extLst>
          </p:cNvPr>
          <p:cNvSpPr/>
          <p:nvPr/>
        </p:nvSpPr>
        <p:spPr>
          <a:xfrm>
            <a:off x="8437735" y="1139281"/>
            <a:ext cx="2052859" cy="49388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Post caption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1" name="Google Shape;191;p26">
            <a:extLst>
              <a:ext uri="{FF2B5EF4-FFF2-40B4-BE49-F238E27FC236}">
                <a16:creationId xmlns:a16="http://schemas.microsoft.com/office/drawing/2014/main" id="{00BA30E7-5C85-397B-F9A0-8ACB27045404}"/>
              </a:ext>
            </a:extLst>
          </p:cNvPr>
          <p:cNvSpPr/>
          <p:nvPr/>
        </p:nvSpPr>
        <p:spPr>
          <a:xfrm>
            <a:off x="5173766" y="4987815"/>
            <a:ext cx="1905611" cy="66783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Relevant Item </a:t>
            </a: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Google Shape;191;p26">
            <a:extLst>
              <a:ext uri="{FF2B5EF4-FFF2-40B4-BE49-F238E27FC236}">
                <a16:creationId xmlns:a16="http://schemas.microsoft.com/office/drawing/2014/main" id="{0A31D5DA-2945-EA83-76E0-A773CA17F6B2}"/>
              </a:ext>
            </a:extLst>
          </p:cNvPr>
          <p:cNvSpPr/>
          <p:nvPr/>
        </p:nvSpPr>
        <p:spPr>
          <a:xfrm rot="20160000">
            <a:off x="7292508" y="1967467"/>
            <a:ext cx="1118139" cy="39228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Embeddings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CA086D-E600-A15E-AEF9-F0BA13BF006C}"/>
              </a:ext>
            </a:extLst>
          </p:cNvPr>
          <p:cNvGrpSpPr/>
          <p:nvPr/>
        </p:nvGrpSpPr>
        <p:grpSpPr>
          <a:xfrm rot="-5400000">
            <a:off x="2351524" y="2647897"/>
            <a:ext cx="1054714" cy="1709919"/>
            <a:chOff x="2935723" y="4532576"/>
            <a:chExt cx="1054714" cy="1191759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1FFCA11-9055-C9F1-73E9-6078DB7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3716010" y="4549551"/>
              <a:ext cx="274427" cy="110031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D118944-07C8-65FC-0E44-9AC28DAB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4802" y="4532576"/>
              <a:ext cx="10053" cy="119175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029D521-1996-AFC0-048E-2A9724D92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5723" y="4545923"/>
              <a:ext cx="284373" cy="109015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5" name="Google Shape;191;p26">
            <a:extLst>
              <a:ext uri="{FF2B5EF4-FFF2-40B4-BE49-F238E27FC236}">
                <a16:creationId xmlns:a16="http://schemas.microsoft.com/office/drawing/2014/main" id="{1DE9B73E-6576-C989-9C5B-844A80C65022}"/>
              </a:ext>
            </a:extLst>
          </p:cNvPr>
          <p:cNvSpPr/>
          <p:nvPr/>
        </p:nvSpPr>
        <p:spPr>
          <a:xfrm>
            <a:off x="2141388" y="3156187"/>
            <a:ext cx="1138459" cy="68692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Cropped images for each item</a:t>
            </a:r>
          </a:p>
        </p:txBody>
      </p:sp>
      <p:sp>
        <p:nvSpPr>
          <p:cNvPr id="67" name="Google Shape;191;p26">
            <a:extLst>
              <a:ext uri="{FF2B5EF4-FFF2-40B4-BE49-F238E27FC236}">
                <a16:creationId xmlns:a16="http://schemas.microsoft.com/office/drawing/2014/main" id="{22CF09EC-745E-5116-C9D7-FC17FFB39B32}"/>
              </a:ext>
            </a:extLst>
          </p:cNvPr>
          <p:cNvSpPr/>
          <p:nvPr/>
        </p:nvSpPr>
        <p:spPr>
          <a:xfrm>
            <a:off x="3848268" y="3166347"/>
            <a:ext cx="1097819" cy="67676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Labels</a:t>
            </a:r>
            <a:endParaRPr lang="en-US" sz="1200">
              <a:solidFill>
                <a:schemeClr val="bg1"/>
              </a:solidFill>
              <a:latin typeface="Century Gothic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Embeddings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2325A4-EB3B-FDBE-3EBF-5F1F51FB0DDE}"/>
              </a:ext>
            </a:extLst>
          </p:cNvPr>
          <p:cNvCxnSpPr>
            <a:cxnSpLocks/>
          </p:cNvCxnSpPr>
          <p:nvPr/>
        </p:nvCxnSpPr>
        <p:spPr>
          <a:xfrm>
            <a:off x="5036810" y="3503071"/>
            <a:ext cx="741787" cy="303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B0A20F4-9526-9D69-8EC2-CD4FFE42A21A}"/>
              </a:ext>
            </a:extLst>
          </p:cNvPr>
          <p:cNvSpPr/>
          <p:nvPr/>
        </p:nvSpPr>
        <p:spPr>
          <a:xfrm>
            <a:off x="5831840" y="2961640"/>
            <a:ext cx="155448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Century Gothic"/>
                <a:cs typeface="Calibri"/>
              </a:rPr>
              <a:t>Similarity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2BA519-6308-2F46-DD95-5B8074558342}"/>
              </a:ext>
            </a:extLst>
          </p:cNvPr>
          <p:cNvCxnSpPr>
            <a:cxnSpLocks/>
          </p:cNvCxnSpPr>
          <p:nvPr/>
        </p:nvCxnSpPr>
        <p:spPr>
          <a:xfrm>
            <a:off x="6642085" y="4152604"/>
            <a:ext cx="10267" cy="7345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Google Shape;191;p26">
            <a:extLst>
              <a:ext uri="{FF2B5EF4-FFF2-40B4-BE49-F238E27FC236}">
                <a16:creationId xmlns:a16="http://schemas.microsoft.com/office/drawing/2014/main" id="{B0B22129-270A-8BB6-8CE3-2DD2A0686C00}"/>
              </a:ext>
            </a:extLst>
          </p:cNvPr>
          <p:cNvSpPr/>
          <p:nvPr/>
        </p:nvSpPr>
        <p:spPr>
          <a:xfrm>
            <a:off x="6195228" y="4314427"/>
            <a:ext cx="955579" cy="31100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Max</a:t>
            </a:r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84D2BC-7A08-3788-AEF7-523B3C34C8C2}"/>
              </a:ext>
            </a:extLst>
          </p:cNvPr>
          <p:cNvCxnSpPr>
            <a:cxnSpLocks/>
          </p:cNvCxnSpPr>
          <p:nvPr/>
        </p:nvCxnSpPr>
        <p:spPr>
          <a:xfrm>
            <a:off x="7241524" y="5371804"/>
            <a:ext cx="1605387" cy="233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Google Shape;191;p26">
            <a:extLst>
              <a:ext uri="{FF2B5EF4-FFF2-40B4-BE49-F238E27FC236}">
                <a16:creationId xmlns:a16="http://schemas.microsoft.com/office/drawing/2014/main" id="{84F9E295-C2EF-C9C5-EE2C-A6B03355C66C}"/>
              </a:ext>
            </a:extLst>
          </p:cNvPr>
          <p:cNvSpPr/>
          <p:nvPr/>
        </p:nvSpPr>
        <p:spPr>
          <a:xfrm>
            <a:off x="7566828" y="5228827"/>
            <a:ext cx="955579" cy="311004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/>
              </a:rPr>
              <a:t>VGG16</a:t>
            </a:r>
            <a:endParaRPr lang="en-US"/>
          </a:p>
        </p:txBody>
      </p:sp>
      <p:sp>
        <p:nvSpPr>
          <p:cNvPr id="75" name="Google Shape;191;p26">
            <a:extLst>
              <a:ext uri="{FF2B5EF4-FFF2-40B4-BE49-F238E27FC236}">
                <a16:creationId xmlns:a16="http://schemas.microsoft.com/office/drawing/2014/main" id="{AE7DDE07-05DF-E419-B81B-900841BAA2EE}"/>
              </a:ext>
            </a:extLst>
          </p:cNvPr>
          <p:cNvSpPr/>
          <p:nvPr/>
        </p:nvSpPr>
        <p:spPr>
          <a:xfrm>
            <a:off x="8953286" y="4987814"/>
            <a:ext cx="1925931" cy="66783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/>
                <a:sym typeface="Calibri"/>
              </a:rPr>
              <a:t>Feature Vector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4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19D6B7-984A-89FD-D3EF-55F398B7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Fashion Trend Analysis – Users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FE22BF-8957-EC34-716E-A74989BBDB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6</a:t>
            </a:fld>
            <a:endParaRPr lang="en-U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1D34FD-0AEF-943A-5940-1064F20D61C9}"/>
              </a:ext>
            </a:extLst>
          </p:cNvPr>
          <p:cNvGrpSpPr/>
          <p:nvPr/>
        </p:nvGrpSpPr>
        <p:grpSpPr>
          <a:xfrm>
            <a:off x="108030" y="2337882"/>
            <a:ext cx="2299504" cy="2505584"/>
            <a:chOff x="154811" y="2500132"/>
            <a:chExt cx="2043896" cy="2227068"/>
          </a:xfrm>
        </p:grpSpPr>
        <p:pic>
          <p:nvPicPr>
            <p:cNvPr id="8194" name="Picture 2" descr="Brand - Free fashion icons">
              <a:extLst>
                <a:ext uri="{FF2B5EF4-FFF2-40B4-BE49-F238E27FC236}">
                  <a16:creationId xmlns:a16="http://schemas.microsoft.com/office/drawing/2014/main" id="{3C751528-8A67-32C4-9A18-BF3615CB1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91" y="2500132"/>
              <a:ext cx="1857736" cy="18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63F03D-DAC4-3DAC-83AF-5E63C9F8FE82}"/>
                </a:ext>
              </a:extLst>
            </p:cNvPr>
            <p:cNvSpPr txBox="1"/>
            <p:nvPr/>
          </p:nvSpPr>
          <p:spPr>
            <a:xfrm>
              <a:off x="154811" y="4357868"/>
              <a:ext cx="204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1C3C36"/>
                  </a:solidFill>
                  <a:latin typeface="Century Gothic" panose="020B0502020202020204" pitchFamily="34" charset="0"/>
                </a:rPr>
                <a:t>Fashion Brands</a:t>
              </a:r>
              <a:endParaRPr lang="en-GB" b="1">
                <a:solidFill>
                  <a:srgbClr val="1C3C3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54E9C0-DD57-30F0-A1BC-4D6DE0D22241}"/>
              </a:ext>
            </a:extLst>
          </p:cNvPr>
          <p:cNvGrpSpPr/>
          <p:nvPr/>
        </p:nvGrpSpPr>
        <p:grpSpPr>
          <a:xfrm>
            <a:off x="2858946" y="2041058"/>
            <a:ext cx="2515564" cy="2775883"/>
            <a:chOff x="2920677" y="2209799"/>
            <a:chExt cx="2438402" cy="2690740"/>
          </a:xfrm>
        </p:grpSpPr>
        <p:pic>
          <p:nvPicPr>
            <p:cNvPr id="8196" name="Picture 4" descr="Marketing agency - Free marketing icons">
              <a:extLst>
                <a:ext uri="{FF2B5EF4-FFF2-40B4-BE49-F238E27FC236}">
                  <a16:creationId xmlns:a16="http://schemas.microsoft.com/office/drawing/2014/main" id="{007BCD0A-4299-F9B0-21E2-F515B166C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677" y="2209799"/>
              <a:ext cx="2438402" cy="2438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388506-B0A0-4F0D-CFDF-971C64DBC1D9}"/>
                </a:ext>
              </a:extLst>
            </p:cNvPr>
            <p:cNvSpPr txBox="1"/>
            <p:nvPr/>
          </p:nvSpPr>
          <p:spPr>
            <a:xfrm>
              <a:off x="2920678" y="4542535"/>
              <a:ext cx="2438401" cy="358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A5078"/>
                  </a:solidFill>
                  <a:latin typeface="Century Gothic" panose="020B0502020202020204" pitchFamily="34" charset="0"/>
                </a:rPr>
                <a:t>Marketing Agencies</a:t>
              </a:r>
              <a:endParaRPr lang="en-GB" b="1">
                <a:solidFill>
                  <a:srgbClr val="0A507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D48B64-F413-E929-405E-315FF177212E}"/>
              </a:ext>
            </a:extLst>
          </p:cNvPr>
          <p:cNvGrpSpPr/>
          <p:nvPr/>
        </p:nvGrpSpPr>
        <p:grpSpPr>
          <a:xfrm>
            <a:off x="5510697" y="2204115"/>
            <a:ext cx="3266015" cy="3048821"/>
            <a:chOff x="5374510" y="1620456"/>
            <a:chExt cx="4626017" cy="4318381"/>
          </a:xfrm>
        </p:grpSpPr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A5342157-116D-AB2F-D9CC-3EBDBA873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71" r="681"/>
            <a:stretch/>
          </p:blipFill>
          <p:spPr bwMode="auto">
            <a:xfrm>
              <a:off x="5374510" y="1620456"/>
              <a:ext cx="4626017" cy="43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47AB97-A2FE-75CA-F7E4-DEFEC8126906}"/>
                </a:ext>
              </a:extLst>
            </p:cNvPr>
            <p:cNvSpPr txBox="1"/>
            <p:nvPr/>
          </p:nvSpPr>
          <p:spPr>
            <a:xfrm>
              <a:off x="6203539" y="4665768"/>
              <a:ext cx="2515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555F72"/>
                  </a:solidFill>
                  <a:latin typeface="Century Gothic" panose="020B0502020202020204" pitchFamily="34" charset="0"/>
                </a:rPr>
                <a:t>Influencers</a:t>
              </a:r>
              <a:endParaRPr lang="en-GB" b="1">
                <a:solidFill>
                  <a:srgbClr val="555F72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8200" name="Picture 8">
            <a:extLst>
              <a:ext uri="{FF2B5EF4-FFF2-40B4-BE49-F238E27FC236}">
                <a16:creationId xmlns:a16="http://schemas.microsoft.com/office/drawing/2014/main" id="{E1CDDEDC-B531-61D8-B71A-2C28EE57A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144" y="2022472"/>
            <a:ext cx="2813056" cy="281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23026-FE3D-FA6A-60A8-764896E1AB90}"/>
              </a:ext>
            </a:extLst>
          </p:cNvPr>
          <p:cNvSpPr txBox="1"/>
          <p:nvPr/>
        </p:nvSpPr>
        <p:spPr>
          <a:xfrm>
            <a:off x="9211595" y="4459402"/>
            <a:ext cx="229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C3C36"/>
                </a:solidFill>
                <a:latin typeface="Century Gothic" panose="020B0502020202020204" pitchFamily="34" charset="0"/>
              </a:rPr>
              <a:t>Investors</a:t>
            </a:r>
            <a:endParaRPr lang="en-GB" b="1">
              <a:solidFill>
                <a:srgbClr val="1C3C3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11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GG-16 | CNN model - GeeksforGeeks">
            <a:extLst>
              <a:ext uri="{FF2B5EF4-FFF2-40B4-BE49-F238E27FC236}">
                <a16:creationId xmlns:a16="http://schemas.microsoft.com/office/drawing/2014/main" id="{F06FE7EE-84F2-0EB2-5F21-2E877052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192169"/>
            <a:ext cx="5192485" cy="2324995"/>
          </a:xfrm>
          <a:prstGeom prst="rect">
            <a:avLst/>
          </a:prstGeom>
        </p:spPr>
      </p:pic>
      <p:sp>
        <p:nvSpPr>
          <p:cNvPr id="6" name="Google Shape;191;p26">
            <a:extLst>
              <a:ext uri="{FF2B5EF4-FFF2-40B4-BE49-F238E27FC236}">
                <a16:creationId xmlns:a16="http://schemas.microsoft.com/office/drawing/2014/main" id="{2593167A-7E44-21D5-A949-2FD84175CC8B}"/>
              </a:ext>
            </a:extLst>
          </p:cNvPr>
          <p:cNvSpPr/>
          <p:nvPr/>
        </p:nvSpPr>
        <p:spPr>
          <a:xfrm>
            <a:off x="1089828" y="613284"/>
            <a:ext cx="3067407" cy="86617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Century Gothic"/>
              </a:rPr>
              <a:t>VGG16</a:t>
            </a:r>
            <a:endParaRPr lang="en-US" sz="3000">
              <a:solidFill>
                <a:schemeClr val="bg1"/>
              </a:solidFill>
              <a:latin typeface="Century Gothic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A86EF-6DBE-8C95-5894-59D09C8397F4}"/>
              </a:ext>
            </a:extLst>
          </p:cNvPr>
          <p:cNvSpPr txBox="1"/>
          <p:nvPr/>
        </p:nvSpPr>
        <p:spPr>
          <a:xfrm>
            <a:off x="1240972" y="2945674"/>
            <a:ext cx="9845765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Obtaining the deep features. These features encode complex patterns and detailed information about the image content </a:t>
            </a:r>
            <a:r>
              <a:rPr lang="en-US" sz="2500">
                <a:ea typeface="+mn-lt"/>
                <a:cs typeface="+mn-lt"/>
              </a:rPr>
              <a:t>like variations in textures and patterns.</a:t>
            </a:r>
            <a:endParaRPr lang="en-US" sz="2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454D4-E9EE-5AB6-808E-E0FA534A78B0}"/>
              </a:ext>
            </a:extLst>
          </p:cNvPr>
          <p:cNvSpPr txBox="1"/>
          <p:nvPr/>
        </p:nvSpPr>
        <p:spPr>
          <a:xfrm>
            <a:off x="1240973" y="1826623"/>
            <a:ext cx="984068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By using the output from "</a:t>
            </a:r>
            <a:r>
              <a:rPr lang="en-US" sz="2500" err="1"/>
              <a:t>feature_extractor</a:t>
            </a:r>
            <a:r>
              <a:rPr lang="en-US" sz="2500"/>
              <a:t>", which consists of all convolutional layers up to the last one.</a:t>
            </a:r>
            <a:endParaRPr lang="en-US"/>
          </a:p>
        </p:txBody>
      </p:sp>
      <p:pic>
        <p:nvPicPr>
          <p:cNvPr id="11" name="Graphic 10" descr="Dress with solid fill">
            <a:extLst>
              <a:ext uri="{FF2B5EF4-FFF2-40B4-BE49-F238E27FC236}">
                <a16:creationId xmlns:a16="http://schemas.microsoft.com/office/drawing/2014/main" id="{1B225AF0-CB4F-FA04-3DCE-7E4C94B8D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92" y="2050723"/>
            <a:ext cx="426720" cy="407851"/>
          </a:xfrm>
          <a:prstGeom prst="rect">
            <a:avLst/>
          </a:prstGeom>
        </p:spPr>
      </p:pic>
      <p:pic>
        <p:nvPicPr>
          <p:cNvPr id="12" name="Graphic 15" descr="Pants with solid fill">
            <a:extLst>
              <a:ext uri="{FF2B5EF4-FFF2-40B4-BE49-F238E27FC236}">
                <a16:creationId xmlns:a16="http://schemas.microsoft.com/office/drawing/2014/main" id="{34B6D167-6028-2E48-BFFD-C79D7B22A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60" y="3144520"/>
            <a:ext cx="599440" cy="4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61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Integration</a:t>
            </a:r>
            <a:endParaRPr lang="en-GB" sz="5400"/>
          </a:p>
        </p:txBody>
      </p:sp>
      <p:pic>
        <p:nvPicPr>
          <p:cNvPr id="2" name="Picture 1" descr="A blue and pink plugs&#10;&#10;Description automatically generated">
            <a:extLst>
              <a:ext uri="{FF2B5EF4-FFF2-40B4-BE49-F238E27FC236}">
                <a16:creationId xmlns:a16="http://schemas.microsoft.com/office/drawing/2014/main" id="{81C129DE-D8AC-AE92-1EED-D5A4A606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5" y="2742247"/>
            <a:ext cx="4980146" cy="16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5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64DB7-7F02-2BB7-CF41-9FD596CD713C}"/>
              </a:ext>
            </a:extLst>
          </p:cNvPr>
          <p:cNvSpPr txBox="1"/>
          <p:nvPr/>
        </p:nvSpPr>
        <p:spPr>
          <a:xfrm>
            <a:off x="603662" y="287811"/>
            <a:ext cx="46470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Put them all together ..</a:t>
            </a:r>
          </a:p>
        </p:txBody>
      </p:sp>
      <p:graphicFrame>
        <p:nvGraphicFramePr>
          <p:cNvPr id="168" name="Diagram 167">
            <a:extLst>
              <a:ext uri="{FF2B5EF4-FFF2-40B4-BE49-F238E27FC236}">
                <a16:creationId xmlns:a16="http://schemas.microsoft.com/office/drawing/2014/main" id="{096F581E-2561-4CD4-3888-6F2DA0A1D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617061"/>
              </p:ext>
            </p:extLst>
          </p:nvPr>
        </p:nvGraphicFramePr>
        <p:xfrm>
          <a:off x="159816" y="1364229"/>
          <a:ext cx="11649361" cy="5460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A group of people holding puzzle pieces&#10;&#10;Description automatically generated">
            <a:extLst>
              <a:ext uri="{FF2B5EF4-FFF2-40B4-BE49-F238E27FC236}">
                <a16:creationId xmlns:a16="http://schemas.microsoft.com/office/drawing/2014/main" id="{9AFE27A9-6987-3E09-A290-2835A8276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499" y="981567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60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64DB7-7F02-2BB7-CF41-9FD596CD713C}"/>
              </a:ext>
            </a:extLst>
          </p:cNvPr>
          <p:cNvSpPr txBox="1"/>
          <p:nvPr/>
        </p:nvSpPr>
        <p:spPr>
          <a:xfrm>
            <a:off x="603662" y="287811"/>
            <a:ext cx="46470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Put them all together ..</a:t>
            </a:r>
          </a:p>
        </p:txBody>
      </p:sp>
      <p:graphicFrame>
        <p:nvGraphicFramePr>
          <p:cNvPr id="450" name="Diagram 449">
            <a:extLst>
              <a:ext uri="{FF2B5EF4-FFF2-40B4-BE49-F238E27FC236}">
                <a16:creationId xmlns:a16="http://schemas.microsoft.com/office/drawing/2014/main" id="{805BC71D-1F3F-3776-C940-18678266A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26588"/>
              </p:ext>
            </p:extLst>
          </p:nvPr>
        </p:nvGraphicFramePr>
        <p:xfrm>
          <a:off x="603662" y="1511135"/>
          <a:ext cx="10252362" cy="4498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1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64DB7-7F02-2BB7-CF41-9FD596CD713C}"/>
              </a:ext>
            </a:extLst>
          </p:cNvPr>
          <p:cNvSpPr txBox="1"/>
          <p:nvPr/>
        </p:nvSpPr>
        <p:spPr>
          <a:xfrm>
            <a:off x="603662" y="287811"/>
            <a:ext cx="46470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Put them all together ..</a:t>
            </a:r>
          </a:p>
        </p:txBody>
      </p:sp>
      <p:graphicFrame>
        <p:nvGraphicFramePr>
          <p:cNvPr id="1355" name="Diagram 1354">
            <a:extLst>
              <a:ext uri="{FF2B5EF4-FFF2-40B4-BE49-F238E27FC236}">
                <a16:creationId xmlns:a16="http://schemas.microsoft.com/office/drawing/2014/main" id="{5597463C-2AF1-93FD-AFAF-4A00BBE8981D}"/>
              </a:ext>
            </a:extLst>
          </p:cNvPr>
          <p:cNvGraphicFramePr/>
          <p:nvPr/>
        </p:nvGraphicFramePr>
        <p:xfrm>
          <a:off x="198081" y="136055"/>
          <a:ext cx="11800942" cy="633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033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64DB7-7F02-2BB7-CF41-9FD596CD713C}"/>
              </a:ext>
            </a:extLst>
          </p:cNvPr>
          <p:cNvSpPr txBox="1"/>
          <p:nvPr/>
        </p:nvSpPr>
        <p:spPr>
          <a:xfrm>
            <a:off x="603662" y="287811"/>
            <a:ext cx="46470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Put them all together 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B02E67-DED1-8B1E-6236-E5F98056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70" y="866447"/>
            <a:ext cx="7077075" cy="56769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19D15A7-4BFB-02BB-5DB2-47243B2A0086}"/>
              </a:ext>
            </a:extLst>
          </p:cNvPr>
          <p:cNvSpPr/>
          <p:nvPr/>
        </p:nvSpPr>
        <p:spPr>
          <a:xfrm>
            <a:off x="5729123" y="3272331"/>
            <a:ext cx="2819399" cy="2201915"/>
          </a:xfrm>
          <a:prstGeom prst="ellipse">
            <a:avLst/>
          </a:prstGeom>
          <a:noFill/>
          <a:ln w="57150">
            <a:solidFill>
              <a:srgbClr val="FFFF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885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64DB7-7F02-2BB7-CF41-9FD596CD713C}"/>
              </a:ext>
            </a:extLst>
          </p:cNvPr>
          <p:cNvSpPr txBox="1"/>
          <p:nvPr/>
        </p:nvSpPr>
        <p:spPr>
          <a:xfrm>
            <a:off x="603662" y="287811"/>
            <a:ext cx="46470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Put them all together ..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B299054-22D8-A822-8989-131F5B44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16" y="865298"/>
            <a:ext cx="7419975" cy="57054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E37B41-0E61-B0C7-CF25-8B4835FF353D}"/>
              </a:ext>
            </a:extLst>
          </p:cNvPr>
          <p:cNvSpPr/>
          <p:nvPr/>
        </p:nvSpPr>
        <p:spPr>
          <a:xfrm>
            <a:off x="6320329" y="2221297"/>
            <a:ext cx="2871951" cy="3252949"/>
          </a:xfrm>
          <a:prstGeom prst="ellipse">
            <a:avLst/>
          </a:prstGeom>
          <a:noFill/>
          <a:ln w="57150">
            <a:solidFill>
              <a:srgbClr val="FFFF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83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64DB7-7F02-2BB7-CF41-9FD596CD713C}"/>
              </a:ext>
            </a:extLst>
          </p:cNvPr>
          <p:cNvSpPr txBox="1"/>
          <p:nvPr/>
        </p:nvSpPr>
        <p:spPr>
          <a:xfrm>
            <a:off x="603662" y="287811"/>
            <a:ext cx="46470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Put them all together 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A854-2704-F2C2-F73D-DD123E1A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1045122"/>
            <a:ext cx="7419975" cy="5372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592B5C-E1E4-DF75-3C75-68FC63FDC9AF}"/>
              </a:ext>
            </a:extLst>
          </p:cNvPr>
          <p:cNvSpPr/>
          <p:nvPr/>
        </p:nvSpPr>
        <p:spPr>
          <a:xfrm>
            <a:off x="5755399" y="2549746"/>
            <a:ext cx="2793123" cy="2924500"/>
          </a:xfrm>
          <a:prstGeom prst="ellipse">
            <a:avLst/>
          </a:prstGeom>
          <a:noFill/>
          <a:ln w="57150">
            <a:solidFill>
              <a:srgbClr val="FFFF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881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68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User Interface</a:t>
            </a:r>
            <a:endParaRPr lang="en-GB" sz="5400"/>
          </a:p>
        </p:txBody>
      </p:sp>
      <p:pic>
        <p:nvPicPr>
          <p:cNvPr id="7" name="Picture 6" descr="A hand holding a cell phone&#10;&#10;Description automatically generated">
            <a:extLst>
              <a:ext uri="{FF2B5EF4-FFF2-40B4-BE49-F238E27FC236}">
                <a16:creationId xmlns:a16="http://schemas.microsoft.com/office/drawing/2014/main" id="{DDAA8932-0AC1-DCD7-D276-4C36A185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6" y="1713725"/>
            <a:ext cx="5628968" cy="35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Landing Page</a:t>
            </a:r>
          </a:p>
        </p:txBody>
      </p:sp>
      <p:pic>
        <p:nvPicPr>
          <p:cNvPr id="4" name="Picture 3" descr="A blurry image of a group of mannequins&#10;&#10;Description automatically generated">
            <a:extLst>
              <a:ext uri="{FF2B5EF4-FFF2-40B4-BE49-F238E27FC236}">
                <a16:creationId xmlns:a16="http://schemas.microsoft.com/office/drawing/2014/main" id="{E9679212-9234-71F9-FDCA-EDA500DB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2" y="1348333"/>
            <a:ext cx="8369708" cy="47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6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6037" y="2623127"/>
            <a:ext cx="4296654" cy="871360"/>
          </a:xfrm>
        </p:spPr>
        <p:txBody>
          <a:bodyPr/>
          <a:lstStyle/>
          <a:p>
            <a:r>
              <a:rPr lang="en-US" sz="5400"/>
              <a:t>Proposed Methodology</a:t>
            </a:r>
            <a:endParaRPr lang="en-GB" sz="54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6E9277-891C-158F-6942-66FC2D5B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1" y="979887"/>
            <a:ext cx="57816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60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1:  Login to Instagram</a:t>
            </a:r>
          </a:p>
        </p:txBody>
      </p:sp>
      <p:pic>
        <p:nvPicPr>
          <p:cNvPr id="6" name="Picture 5" descr="A login screen with text&#10;&#10;Description automatically generated">
            <a:extLst>
              <a:ext uri="{FF2B5EF4-FFF2-40B4-BE49-F238E27FC236}">
                <a16:creationId xmlns:a16="http://schemas.microsoft.com/office/drawing/2014/main" id="{365B950B-F677-C8D6-8583-E6B564E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1" y="1315097"/>
            <a:ext cx="8898192" cy="46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1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2:  Select a Fashion Brand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7E665D-E102-1873-D7E1-117D7D15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16" y="1101213"/>
            <a:ext cx="8543753" cy="485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1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3:  Enter Instagram Post Link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E8B84B-DE3B-939A-9073-623C27A3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6" y="1002891"/>
            <a:ext cx="9584038" cy="56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4:  Clean Comments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A883E9-13EF-71E6-BDFF-78E0C7A5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1" y="1225998"/>
            <a:ext cx="9586451" cy="50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5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5:  Select a Fashion Item From the Image</a:t>
            </a:r>
          </a:p>
        </p:txBody>
      </p:sp>
      <p:pic>
        <p:nvPicPr>
          <p:cNvPr id="6" name="Picture 5" descr="A person in a blue dress&#10;&#10;Description automatically generated">
            <a:extLst>
              <a:ext uri="{FF2B5EF4-FFF2-40B4-BE49-F238E27FC236}">
                <a16:creationId xmlns:a16="http://schemas.microsoft.com/office/drawing/2014/main" id="{C668DFB6-93FD-5979-32C5-4DED4DD1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982" y="1371600"/>
            <a:ext cx="4742906" cy="5294670"/>
          </a:xfrm>
          <a:prstGeom prst="rect">
            <a:avLst/>
          </a:prstGeom>
        </p:spPr>
      </p:pic>
      <p:pic>
        <p:nvPicPr>
          <p:cNvPr id="7" name="Picture 6" descr="A person in a blue dress&#10;&#10;Description automatically generated">
            <a:extLst>
              <a:ext uri="{FF2B5EF4-FFF2-40B4-BE49-F238E27FC236}">
                <a16:creationId xmlns:a16="http://schemas.microsoft.com/office/drawing/2014/main" id="{39A323D2-C2FD-8B6F-1A3E-698530C1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1" y="1371600"/>
            <a:ext cx="4931099" cy="52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7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6:  Perform Sentiment Analysis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54952E-4456-D9C8-73B1-1555BA50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1" y="1306591"/>
            <a:ext cx="9488129" cy="48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50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7:  Sentiment Analysis Results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F7E133-343A-D6E5-96FD-2387885F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1" y="1224494"/>
            <a:ext cx="9291483" cy="48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61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EDE3-0476-7308-7F45-F1A1CFCA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 8:  Trendy Decision</a:t>
            </a:r>
          </a:p>
        </p:txBody>
      </p:sp>
      <p:pic>
        <p:nvPicPr>
          <p:cNvPr id="5" name="Picture 4" descr="A screenshot of a video&#10;&#10;Description automatically generated">
            <a:extLst>
              <a:ext uri="{FF2B5EF4-FFF2-40B4-BE49-F238E27FC236}">
                <a16:creationId xmlns:a16="http://schemas.microsoft.com/office/drawing/2014/main" id="{FF56A418-5716-506F-E954-82E1D3D6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1" y="1244286"/>
            <a:ext cx="9635612" cy="51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7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78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94182"/>
            <a:ext cx="4980146" cy="871360"/>
          </a:xfrm>
        </p:spPr>
        <p:txBody>
          <a:bodyPr/>
          <a:lstStyle/>
          <a:p>
            <a:r>
              <a:rPr lang="en-US" sz="5400"/>
              <a:t>Future Work</a:t>
            </a:r>
            <a:endParaRPr lang="en-GB" sz="540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75CD8A4-B740-C3CB-4AB4-F7EE90B49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02" y="1606274"/>
            <a:ext cx="6791527" cy="364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21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DADFD-6B95-DE8E-5FC0-454AE8F4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Clustering and Cluster Analysis</a:t>
            </a:r>
            <a:endParaRPr lang="en-GB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EB6548-0842-C5DE-7246-CF130794C9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79</a:t>
            </a:fld>
            <a:endParaRPr lang="en-U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E7E1C-4159-69AD-9DDE-EF1736548A24}"/>
              </a:ext>
            </a:extLst>
          </p:cNvPr>
          <p:cNvSpPr txBox="1"/>
          <p:nvPr/>
        </p:nvSpPr>
        <p:spPr>
          <a:xfrm>
            <a:off x="642026" y="1490008"/>
            <a:ext cx="493192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Main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Numerical Statistical data</a:t>
            </a:r>
            <a:endParaRPr lang="en-US" sz="20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Normalized Sentiment Score</a:t>
            </a:r>
            <a:endParaRPr lang="en-US" sz="20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Normalized Comments Count</a:t>
            </a:r>
            <a:endParaRPr lang="en-US" sz="20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Normalized Likes</a:t>
            </a:r>
            <a:endParaRPr lang="en-GB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92334-6C30-B6C1-622E-04B57FC1033E}"/>
              </a:ext>
            </a:extLst>
          </p:cNvPr>
          <p:cNvGrpSpPr/>
          <p:nvPr/>
        </p:nvGrpSpPr>
        <p:grpSpPr>
          <a:xfrm>
            <a:off x="1202988" y="4362785"/>
            <a:ext cx="2093067" cy="2324825"/>
            <a:chOff x="1202988" y="4362785"/>
            <a:chExt cx="2093067" cy="2324825"/>
          </a:xfrm>
        </p:grpSpPr>
        <p:pic>
          <p:nvPicPr>
            <p:cNvPr id="2054" name="Picture 6" descr="K-Means Icons - Free SVG &amp; PNG K-Means Images - Noun Project">
              <a:extLst>
                <a:ext uri="{FF2B5EF4-FFF2-40B4-BE49-F238E27FC236}">
                  <a16:creationId xmlns:a16="http://schemas.microsoft.com/office/drawing/2014/main" id="{BA8ADD25-9175-2B78-D47E-FB48FA929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988" y="4362785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65B4AC-66D3-95E3-80BD-5E4D0E8E770F}"/>
                </a:ext>
              </a:extLst>
            </p:cNvPr>
            <p:cNvSpPr txBox="1"/>
            <p:nvPr/>
          </p:nvSpPr>
          <p:spPr>
            <a:xfrm>
              <a:off x="1391055" y="6164390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/>
                <a:t>K-Means</a:t>
              </a:r>
              <a:endParaRPr lang="en-GB" sz="2800" b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2DDD53-8CA7-C1F5-205D-F3D69F33CAE4}"/>
              </a:ext>
            </a:extLst>
          </p:cNvPr>
          <p:cNvGrpSpPr/>
          <p:nvPr/>
        </p:nvGrpSpPr>
        <p:grpSpPr>
          <a:xfrm>
            <a:off x="4880853" y="4259390"/>
            <a:ext cx="1905000" cy="2427613"/>
            <a:chOff x="4880853" y="4259390"/>
            <a:chExt cx="1905000" cy="2427613"/>
          </a:xfrm>
        </p:grpSpPr>
        <p:pic>
          <p:nvPicPr>
            <p:cNvPr id="2056" name="Picture 8" descr="Hierarchical Clustering Analysis Icons - Free SVG &amp; PNG Hierarchical  Clustering Analysis Images - Noun Project">
              <a:extLst>
                <a:ext uri="{FF2B5EF4-FFF2-40B4-BE49-F238E27FC236}">
                  <a16:creationId xmlns:a16="http://schemas.microsoft.com/office/drawing/2014/main" id="{D716FA4F-AB06-5D5D-06D9-9FB622D47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853" y="425939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236169-8079-08BC-0E93-936B2A9F7657}"/>
                </a:ext>
              </a:extLst>
            </p:cNvPr>
            <p:cNvSpPr txBox="1"/>
            <p:nvPr/>
          </p:nvSpPr>
          <p:spPr>
            <a:xfrm>
              <a:off x="4880853" y="6163783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/>
                <a:t>Hierarchal</a:t>
              </a:r>
              <a:endParaRPr lang="en-GB" sz="2800" b="1"/>
            </a:p>
          </p:txBody>
        </p:sp>
      </p:grpSp>
      <p:pic>
        <p:nvPicPr>
          <p:cNvPr id="2058" name="Picture 10" descr="Understanding DBSCAN Algorithm and Implementation from Scratch | by  Andrewngai | Towards Data Science">
            <a:extLst>
              <a:ext uri="{FF2B5EF4-FFF2-40B4-BE49-F238E27FC236}">
                <a16:creationId xmlns:a16="http://schemas.microsoft.com/office/drawing/2014/main" id="{3BB2F09C-5680-BAAB-3A12-CE3AE4FE3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04" b="42806" l="18828" r="31356">
                        <a14:foregroundMark x1="25333" y1="20089" x2="26167" y2="20982"/>
                        <a14:foregroundMark x1="18750" y1="27455" x2="18750" y2="27455"/>
                        <a14:foregroundMark x1="21583" y1="35714" x2="21583" y2="35714"/>
                        <a14:foregroundMark x1="23167" y1="31473" x2="23167" y2="31473"/>
                        <a14:foregroundMark x1="25333" y1="22768" x2="25333" y2="22768"/>
                        <a14:foregroundMark x1="28167" y1="19196" x2="28167" y2="19196"/>
                        <a14:foregroundMark x1="27583" y1="17188" x2="27583" y2="17188"/>
                        <a14:foregroundMark x1="31083" y1="20759" x2="31083" y2="2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62" t="7029" r="67078" b="53219"/>
          <a:stretch/>
        </p:blipFill>
        <p:spPr bwMode="auto">
          <a:xfrm>
            <a:off x="8370651" y="4467146"/>
            <a:ext cx="1789889" cy="16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77AB9-5281-3860-836F-635269CEB583}"/>
              </a:ext>
            </a:extLst>
          </p:cNvPr>
          <p:cNvSpPr txBox="1"/>
          <p:nvPr/>
        </p:nvSpPr>
        <p:spPr>
          <a:xfrm>
            <a:off x="8370651" y="612381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DBSCAN</a:t>
            </a:r>
            <a:endParaRPr lang="en-GB" sz="28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5E6AEE-01C6-4015-E02E-67099D6658CF}"/>
              </a:ext>
            </a:extLst>
          </p:cNvPr>
          <p:cNvSpPr/>
          <p:nvPr/>
        </p:nvSpPr>
        <p:spPr>
          <a:xfrm>
            <a:off x="8051083" y="4299361"/>
            <a:ext cx="2335418" cy="2387642"/>
          </a:xfrm>
          <a:prstGeom prst="rect">
            <a:avLst/>
          </a:prstGeom>
          <a:noFill/>
          <a:ln w="57150">
            <a:solidFill>
              <a:srgbClr val="92D05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3AE469-1755-1FF1-689A-34C2A19CB4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9" name="Google Shape;188;p26">
            <a:extLst>
              <a:ext uri="{FF2B5EF4-FFF2-40B4-BE49-F238E27FC236}">
                <a16:creationId xmlns:a16="http://schemas.microsoft.com/office/drawing/2014/main" id="{A5A58DF4-EFB9-2EBD-4EB3-77CC8FFB9E9A}"/>
              </a:ext>
            </a:extLst>
          </p:cNvPr>
          <p:cNvSpPr txBox="1">
            <a:spLocks/>
          </p:cNvSpPr>
          <p:nvPr/>
        </p:nvSpPr>
        <p:spPr>
          <a:xfrm>
            <a:off x="317373" y="107747"/>
            <a:ext cx="7136372" cy="10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latin typeface="Century Gothic" panose="020B0502020202020204" pitchFamily="34" charset="0"/>
              </a:rPr>
              <a:t>Proposed Methodology</a:t>
            </a:r>
          </a:p>
        </p:txBody>
      </p:sp>
      <p:sp>
        <p:nvSpPr>
          <p:cNvPr id="10" name="Google Shape;193;p26">
            <a:extLst>
              <a:ext uri="{FF2B5EF4-FFF2-40B4-BE49-F238E27FC236}">
                <a16:creationId xmlns:a16="http://schemas.microsoft.com/office/drawing/2014/main" id="{95891973-1B5E-CC0B-38A0-EF3986455477}"/>
              </a:ext>
            </a:extLst>
          </p:cNvPr>
          <p:cNvSpPr/>
          <p:nvPr/>
        </p:nvSpPr>
        <p:spPr>
          <a:xfrm>
            <a:off x="6239081" y="2001480"/>
            <a:ext cx="1544372" cy="722495"/>
          </a:xfrm>
          <a:prstGeom prst="rightArrow">
            <a:avLst>
              <a:gd name="adj1" fmla="val 36655"/>
              <a:gd name="adj2" fmla="val 50000"/>
            </a:avLst>
          </a:prstGeom>
          <a:solidFill>
            <a:srgbClr val="CCCCD4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err="1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Normalized_Count</a:t>
            </a:r>
            <a:endParaRPr sz="1000" b="1" i="0" u="none" strike="noStrike" cap="none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00;p26">
            <a:extLst>
              <a:ext uri="{FF2B5EF4-FFF2-40B4-BE49-F238E27FC236}">
                <a16:creationId xmlns:a16="http://schemas.microsoft.com/office/drawing/2014/main" id="{BBFB0198-3860-72EF-18BA-75D5195823C6}"/>
              </a:ext>
            </a:extLst>
          </p:cNvPr>
          <p:cNvSpPr/>
          <p:nvPr/>
        </p:nvSpPr>
        <p:spPr>
          <a:xfrm>
            <a:off x="1236926" y="3130791"/>
            <a:ext cx="1209421" cy="454196"/>
          </a:xfrm>
          <a:prstGeom prst="rightArrow">
            <a:avLst>
              <a:gd name="adj1" fmla="val 41433"/>
              <a:gd name="adj2" fmla="val 62850"/>
            </a:avLst>
          </a:prstGeom>
          <a:solidFill>
            <a:srgbClr val="CCCCD4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01;p26">
            <a:extLst>
              <a:ext uri="{FF2B5EF4-FFF2-40B4-BE49-F238E27FC236}">
                <a16:creationId xmlns:a16="http://schemas.microsoft.com/office/drawing/2014/main" id="{81C4B64F-5A8F-DFE3-26E4-5460BB60CCB4}"/>
              </a:ext>
            </a:extLst>
          </p:cNvPr>
          <p:cNvSpPr txBox="1"/>
          <p:nvPr/>
        </p:nvSpPr>
        <p:spPr>
          <a:xfrm>
            <a:off x="688738" y="2805465"/>
            <a:ext cx="150892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ln>
                  <a:solidFill>
                    <a:srgbClr val="FF0000"/>
                  </a:solidFill>
                </a:ln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Instagram Link</a:t>
            </a:r>
            <a:endParaRPr b="1">
              <a:ln>
                <a:solidFill>
                  <a:srgbClr val="FF0000"/>
                </a:solidFill>
              </a:ln>
              <a:latin typeface="Century Gothic" panose="020B0502020202020204" pitchFamily="34" charset="0"/>
            </a:endParaRPr>
          </a:p>
        </p:txBody>
      </p:sp>
      <p:sp>
        <p:nvSpPr>
          <p:cNvPr id="13" name="Google Shape;213;p26">
            <a:extLst>
              <a:ext uri="{FF2B5EF4-FFF2-40B4-BE49-F238E27FC236}">
                <a16:creationId xmlns:a16="http://schemas.microsoft.com/office/drawing/2014/main" id="{DA52F595-6AA7-818E-5C7C-092D321D4F66}"/>
              </a:ext>
            </a:extLst>
          </p:cNvPr>
          <p:cNvSpPr/>
          <p:nvPr/>
        </p:nvSpPr>
        <p:spPr>
          <a:xfrm>
            <a:off x="59804" y="2816311"/>
            <a:ext cx="517726" cy="552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1</a:t>
            </a:r>
            <a:endParaRPr>
              <a:latin typeface="Century Gothic" panose="020B0502020202020204" pitchFamily="34" charset="0"/>
            </a:endParaRPr>
          </a:p>
        </p:txBody>
      </p:sp>
      <p:pic>
        <p:nvPicPr>
          <p:cNvPr id="14" name="Picture 2" descr="Citystars Shopping Mall. Over 750 luxurious stores.">
            <a:extLst>
              <a:ext uri="{FF2B5EF4-FFF2-40B4-BE49-F238E27FC236}">
                <a16:creationId xmlns:a16="http://schemas.microsoft.com/office/drawing/2014/main" id="{921E81F9-0F4C-E8BE-3EAF-D3E3F6C51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960" r="-3198" b="19267"/>
          <a:stretch/>
        </p:blipFill>
        <p:spPr bwMode="auto">
          <a:xfrm>
            <a:off x="59804" y="2300042"/>
            <a:ext cx="904494" cy="4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4C25E57-C467-E8B2-0E0D-3DD210D4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83" y="2149492"/>
            <a:ext cx="606812" cy="39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1493C22-478D-DD3D-69F9-6D2F8865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26" y="3622365"/>
            <a:ext cx="1023548" cy="1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OMMERCIAL LOGOS - Fashion - DeFacto | Bershka">
            <a:extLst>
              <a:ext uri="{FF2B5EF4-FFF2-40B4-BE49-F238E27FC236}">
                <a16:creationId xmlns:a16="http://schemas.microsoft.com/office/drawing/2014/main" id="{4D4078E0-AB23-025A-C2B4-9BCA651C0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4" b="25972"/>
          <a:stretch/>
        </p:blipFill>
        <p:spPr bwMode="auto">
          <a:xfrm>
            <a:off x="304480" y="1759759"/>
            <a:ext cx="1200029" cy="4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Mlameh">
            <a:extLst>
              <a:ext uri="{FF2B5EF4-FFF2-40B4-BE49-F238E27FC236}">
                <a16:creationId xmlns:a16="http://schemas.microsoft.com/office/drawing/2014/main" id="{E70D810C-BCF9-D10E-5A58-07EBC820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60" y="4186087"/>
            <a:ext cx="654082" cy="2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Shein Logo">
            <a:extLst>
              <a:ext uri="{FF2B5EF4-FFF2-40B4-BE49-F238E27FC236}">
                <a16:creationId xmlns:a16="http://schemas.microsoft.com/office/drawing/2014/main" id="{A131535F-DF1F-2ACC-5C6C-5E91DB94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3753260"/>
            <a:ext cx="630564" cy="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B08A6456-11D2-AB0D-866E-767F6170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1" y="4680440"/>
            <a:ext cx="904495" cy="3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Download Stradivarius Logo in SVG Vector or PNG File Format - Logo.wine">
            <a:extLst>
              <a:ext uri="{FF2B5EF4-FFF2-40B4-BE49-F238E27FC236}">
                <a16:creationId xmlns:a16="http://schemas.microsoft.com/office/drawing/2014/main" id="{E787A9EC-C5AD-1313-22BA-4ADAD982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95" y="1097509"/>
            <a:ext cx="1355957" cy="9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E1020C9-17AB-D3C6-A4A4-EC7C04259E22}"/>
              </a:ext>
            </a:extLst>
          </p:cNvPr>
          <p:cNvGrpSpPr/>
          <p:nvPr/>
        </p:nvGrpSpPr>
        <p:grpSpPr>
          <a:xfrm>
            <a:off x="2446348" y="3009568"/>
            <a:ext cx="1890462" cy="600651"/>
            <a:chOff x="3170306" y="1564254"/>
            <a:chExt cx="2168591" cy="689020"/>
          </a:xfrm>
        </p:grpSpPr>
        <p:sp>
          <p:nvSpPr>
            <p:cNvPr id="23" name="Google Shape;191;p26">
              <a:extLst>
                <a:ext uri="{FF2B5EF4-FFF2-40B4-BE49-F238E27FC236}">
                  <a16:creationId xmlns:a16="http://schemas.microsoft.com/office/drawing/2014/main" id="{9F4DBDE9-AB89-7814-4B7C-9CAC59A3FF91}"/>
                </a:ext>
              </a:extLst>
            </p:cNvPr>
            <p:cNvSpPr/>
            <p:nvPr/>
          </p:nvSpPr>
          <p:spPr>
            <a:xfrm>
              <a:off x="3170306" y="1564254"/>
              <a:ext cx="2168591" cy="689020"/>
            </a:xfrm>
            <a:prstGeom prst="roundRect">
              <a:avLst>
                <a:gd name="adj" fmla="val 16667"/>
              </a:avLst>
            </a:prstGeom>
            <a:solidFill>
              <a:srgbClr val="FCEDE4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08000" tIns="72000" rIns="108000" bIns="720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Century Gothic" panose="020B0502020202020204" pitchFamily="34" charset="0"/>
                  <a:sym typeface="Calibri"/>
                </a:rPr>
                <a:t>  </a:t>
              </a:r>
              <a:endParaRPr>
                <a:solidFill>
                  <a:schemeClr val="dk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4" name="Picture 18" descr="GitHub - instaloader/instaloader: Download pictures (or videos) along with  their captions and other metadata from Instagram.">
              <a:extLst>
                <a:ext uri="{FF2B5EF4-FFF2-40B4-BE49-F238E27FC236}">
                  <a16:creationId xmlns:a16="http://schemas.microsoft.com/office/drawing/2014/main" id="{41FB195D-F11A-1FE8-E93B-089A118C9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455" y="1644085"/>
              <a:ext cx="1656890" cy="529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Google Shape;192;p26">
            <a:extLst>
              <a:ext uri="{FF2B5EF4-FFF2-40B4-BE49-F238E27FC236}">
                <a16:creationId xmlns:a16="http://schemas.microsoft.com/office/drawing/2014/main" id="{D41EFF6B-54D7-D352-F505-F2202C44CAA4}"/>
              </a:ext>
            </a:extLst>
          </p:cNvPr>
          <p:cNvSpPr/>
          <p:nvPr/>
        </p:nvSpPr>
        <p:spPr>
          <a:xfrm>
            <a:off x="9997028" y="2793038"/>
            <a:ext cx="1634014" cy="1797938"/>
          </a:xfrm>
          <a:prstGeom prst="can">
            <a:avLst>
              <a:gd name="adj" fmla="val 25000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Century Gothic" panose="020B0502020202020204" pitchFamily="34" charset="0"/>
            </a:endParaRPr>
          </a:p>
        </p:txBody>
      </p:sp>
      <p:sp>
        <p:nvSpPr>
          <p:cNvPr id="26" name="Google Shape;207;p26">
            <a:extLst>
              <a:ext uri="{FF2B5EF4-FFF2-40B4-BE49-F238E27FC236}">
                <a16:creationId xmlns:a16="http://schemas.microsoft.com/office/drawing/2014/main" id="{4112CEFD-7E9A-371B-192A-EF9B63378A55}"/>
              </a:ext>
            </a:extLst>
          </p:cNvPr>
          <p:cNvSpPr/>
          <p:nvPr/>
        </p:nvSpPr>
        <p:spPr>
          <a:xfrm rot="16200000">
            <a:off x="10356192" y="2005665"/>
            <a:ext cx="813580" cy="599354"/>
          </a:xfrm>
          <a:prstGeom prst="rightArrow">
            <a:avLst>
              <a:gd name="adj1" fmla="val 31367"/>
              <a:gd name="adj2" fmla="val 50000"/>
            </a:avLst>
          </a:prstGeom>
          <a:solidFill>
            <a:srgbClr val="CCCCD4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17;p26">
            <a:extLst>
              <a:ext uri="{FF2B5EF4-FFF2-40B4-BE49-F238E27FC236}">
                <a16:creationId xmlns:a16="http://schemas.microsoft.com/office/drawing/2014/main" id="{12EE1ED0-50E1-A5A5-F270-FED357151274}"/>
              </a:ext>
            </a:extLst>
          </p:cNvPr>
          <p:cNvSpPr txBox="1"/>
          <p:nvPr/>
        </p:nvSpPr>
        <p:spPr>
          <a:xfrm>
            <a:off x="10207000" y="1442601"/>
            <a:ext cx="11119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Trendy?</a:t>
            </a:r>
            <a:endParaRPr b="0" i="1" u="none" strike="noStrike" cap="none"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6" descr="Download Neural Network, Thought, Nature. Royalty-Free Vector Graphic -  Pixabay">
            <a:extLst>
              <a:ext uri="{FF2B5EF4-FFF2-40B4-BE49-F238E27FC236}">
                <a16:creationId xmlns:a16="http://schemas.microsoft.com/office/drawing/2014/main" id="{03541D80-6ABD-E206-D172-450C9AD4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439" y="3180556"/>
            <a:ext cx="1160947" cy="13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91;p26">
            <a:extLst>
              <a:ext uri="{FF2B5EF4-FFF2-40B4-BE49-F238E27FC236}">
                <a16:creationId xmlns:a16="http://schemas.microsoft.com/office/drawing/2014/main" id="{1A38F083-2F6A-0DB6-B472-05915BF4526E}"/>
              </a:ext>
            </a:extLst>
          </p:cNvPr>
          <p:cNvSpPr/>
          <p:nvPr/>
        </p:nvSpPr>
        <p:spPr>
          <a:xfrm>
            <a:off x="4952855" y="4101966"/>
            <a:ext cx="904779" cy="19924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b="1" err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Image_link</a:t>
            </a:r>
            <a:endParaRPr sz="105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Google Shape;191;p26">
            <a:extLst>
              <a:ext uri="{FF2B5EF4-FFF2-40B4-BE49-F238E27FC236}">
                <a16:creationId xmlns:a16="http://schemas.microsoft.com/office/drawing/2014/main" id="{5939E215-BE86-FF06-F8E3-E8365C51D9C0}"/>
              </a:ext>
            </a:extLst>
          </p:cNvPr>
          <p:cNvSpPr/>
          <p:nvPr/>
        </p:nvSpPr>
        <p:spPr>
          <a:xfrm>
            <a:off x="4909777" y="1898552"/>
            <a:ext cx="904779" cy="19924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b="1" err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Likes_count</a:t>
            </a:r>
            <a:endParaRPr sz="1050" b="1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Google Shape;191;p26">
            <a:extLst>
              <a:ext uri="{FF2B5EF4-FFF2-40B4-BE49-F238E27FC236}">
                <a16:creationId xmlns:a16="http://schemas.microsoft.com/office/drawing/2014/main" id="{8E8B67C3-E322-F696-7D50-60D56F1E6985}"/>
              </a:ext>
            </a:extLst>
          </p:cNvPr>
          <p:cNvSpPr/>
          <p:nvPr/>
        </p:nvSpPr>
        <p:spPr>
          <a:xfrm>
            <a:off x="4996349" y="2505947"/>
            <a:ext cx="904779" cy="19924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Comments</a:t>
            </a:r>
            <a:endParaRPr sz="105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1A5974-2D6B-188C-734E-4A25A6351526}"/>
              </a:ext>
            </a:extLst>
          </p:cNvPr>
          <p:cNvCxnSpPr>
            <a:endCxn id="33" idx="1"/>
          </p:cNvCxnSpPr>
          <p:nvPr/>
        </p:nvCxnSpPr>
        <p:spPr>
          <a:xfrm>
            <a:off x="4341965" y="3130791"/>
            <a:ext cx="610890" cy="99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Google Shape;191;p26">
            <a:extLst>
              <a:ext uri="{FF2B5EF4-FFF2-40B4-BE49-F238E27FC236}">
                <a16:creationId xmlns:a16="http://schemas.microsoft.com/office/drawing/2014/main" id="{5AC9C468-B755-6EC4-FFC2-BFB3F2B32E1A}"/>
              </a:ext>
            </a:extLst>
          </p:cNvPr>
          <p:cNvSpPr/>
          <p:nvPr/>
        </p:nvSpPr>
        <p:spPr>
          <a:xfrm>
            <a:off x="4952855" y="3130791"/>
            <a:ext cx="904779" cy="19924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Brand</a:t>
            </a:r>
            <a:endParaRPr sz="105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Google Shape;191;p26">
            <a:extLst>
              <a:ext uri="{FF2B5EF4-FFF2-40B4-BE49-F238E27FC236}">
                <a16:creationId xmlns:a16="http://schemas.microsoft.com/office/drawing/2014/main" id="{996DFB8E-E6A2-2688-735F-94DED9FCB674}"/>
              </a:ext>
            </a:extLst>
          </p:cNvPr>
          <p:cNvSpPr/>
          <p:nvPr/>
        </p:nvSpPr>
        <p:spPr>
          <a:xfrm>
            <a:off x="4952855" y="3616379"/>
            <a:ext cx="904779" cy="19924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b="1" err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post_id</a:t>
            </a:r>
            <a:endParaRPr sz="105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A4FA54-4119-146F-E5DA-CE6F3390F477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220197" y="1998174"/>
            <a:ext cx="689580" cy="1000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0CA581-DF79-6AEE-E3BB-1E47EC46547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41965" y="2605569"/>
            <a:ext cx="654384" cy="40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8EDE67-64F0-358C-E3C4-7DB12BAF2540}"/>
              </a:ext>
            </a:extLst>
          </p:cNvPr>
          <p:cNvCxnSpPr>
            <a:endCxn id="34" idx="1"/>
          </p:cNvCxnSpPr>
          <p:nvPr/>
        </p:nvCxnSpPr>
        <p:spPr>
          <a:xfrm>
            <a:off x="4341965" y="3431743"/>
            <a:ext cx="610890" cy="284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4103E0-BFCD-BA03-EB54-53E4E839E47C}"/>
              </a:ext>
            </a:extLst>
          </p:cNvPr>
          <p:cNvCxnSpPr>
            <a:cxnSpLocks/>
            <a:stCxn id="31" idx="1"/>
            <a:endCxn id="45" idx="0"/>
          </p:cNvCxnSpPr>
          <p:nvPr/>
        </p:nvCxnSpPr>
        <p:spPr>
          <a:xfrm flipH="1">
            <a:off x="3825202" y="2605569"/>
            <a:ext cx="1171147" cy="242201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4425FA-0918-A08F-2896-5962B93AF9ED}"/>
              </a:ext>
            </a:extLst>
          </p:cNvPr>
          <p:cNvCxnSpPr>
            <a:cxnSpLocks/>
            <a:stCxn id="29" idx="1"/>
            <a:endCxn id="45" idx="0"/>
          </p:cNvCxnSpPr>
          <p:nvPr/>
        </p:nvCxnSpPr>
        <p:spPr>
          <a:xfrm flipH="1">
            <a:off x="3825202" y="4201588"/>
            <a:ext cx="1127653" cy="82599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E0E390-59BB-9C81-22A0-901D4807637B}"/>
              </a:ext>
            </a:extLst>
          </p:cNvPr>
          <p:cNvCxnSpPr>
            <a:cxnSpLocks/>
          </p:cNvCxnSpPr>
          <p:nvPr/>
        </p:nvCxnSpPr>
        <p:spPr>
          <a:xfrm flipH="1">
            <a:off x="3982587" y="4559365"/>
            <a:ext cx="987627" cy="45912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414A25-D5DB-D498-2A3A-A9FC94F47862}"/>
              </a:ext>
            </a:extLst>
          </p:cNvPr>
          <p:cNvCxnSpPr>
            <a:endCxn id="29" idx="1"/>
          </p:cNvCxnSpPr>
          <p:nvPr/>
        </p:nvCxnSpPr>
        <p:spPr>
          <a:xfrm>
            <a:off x="4341965" y="3552721"/>
            <a:ext cx="610890" cy="64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15F9587-455A-A260-81B3-23B82A05F0C7}"/>
              </a:ext>
            </a:extLst>
          </p:cNvPr>
          <p:cNvSpPr/>
          <p:nvPr/>
        </p:nvSpPr>
        <p:spPr>
          <a:xfrm>
            <a:off x="5857634" y="1934520"/>
            <a:ext cx="366792" cy="8601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Century Gothic" panose="020B0502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A49728-74C1-C04A-4219-9D34F691439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5448739" y="1711833"/>
            <a:ext cx="961878" cy="79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Google Shape;191;p26">
            <a:extLst>
              <a:ext uri="{FF2B5EF4-FFF2-40B4-BE49-F238E27FC236}">
                <a16:creationId xmlns:a16="http://schemas.microsoft.com/office/drawing/2014/main" id="{CE014F1E-C616-BF3B-A27A-F5F463B3CD61}"/>
              </a:ext>
            </a:extLst>
          </p:cNvPr>
          <p:cNvSpPr/>
          <p:nvPr/>
        </p:nvSpPr>
        <p:spPr>
          <a:xfrm>
            <a:off x="6422293" y="1249685"/>
            <a:ext cx="1159861" cy="648867"/>
          </a:xfrm>
          <a:prstGeom prst="roundRect">
            <a:avLst>
              <a:gd name="adj" fmla="val 16667"/>
            </a:avLst>
          </a:prstGeom>
          <a:solidFill>
            <a:srgbClr val="FCEDE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t" anchorCtr="0">
            <a:noAutofit/>
          </a:bodyPr>
          <a:lstStyle/>
          <a:p>
            <a:pPr algn="ctr"/>
            <a:r>
              <a:rPr lang="en-US" sz="1200" b="1">
                <a:solidFill>
                  <a:schemeClr val="dk1"/>
                </a:solidFill>
                <a:latin typeface="Century Gothic" panose="020B0502020202020204" pitchFamily="34" charset="0"/>
                <a:sym typeface="Calibri"/>
              </a:rPr>
              <a:t>Sentiment Analysis Model  </a:t>
            </a:r>
            <a:endParaRPr sz="1200" b="1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Google Shape;191;p26">
            <a:extLst>
              <a:ext uri="{FF2B5EF4-FFF2-40B4-BE49-F238E27FC236}">
                <a16:creationId xmlns:a16="http://schemas.microsoft.com/office/drawing/2014/main" id="{2D382796-F44D-D99B-CF85-9D60EE16E67C}"/>
              </a:ext>
            </a:extLst>
          </p:cNvPr>
          <p:cNvSpPr/>
          <p:nvPr/>
        </p:nvSpPr>
        <p:spPr>
          <a:xfrm>
            <a:off x="3160944" y="5027587"/>
            <a:ext cx="1328516" cy="722495"/>
          </a:xfrm>
          <a:prstGeom prst="roundRect">
            <a:avLst>
              <a:gd name="adj" fmla="val 16667"/>
            </a:avLst>
          </a:prstGeom>
          <a:solidFill>
            <a:srgbClr val="FCEDE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08000" tIns="72000" rIns="108000" bIns="72000" anchor="t" anchorCtr="0">
            <a:noAutofit/>
          </a:bodyPr>
          <a:lstStyle/>
          <a:p>
            <a:pPr algn="ctr"/>
            <a:r>
              <a:rPr lang="en-US" sz="1200" b="1">
                <a:solidFill>
                  <a:schemeClr val="dk1"/>
                </a:solidFill>
                <a:latin typeface="Century Gothic" panose="020B0502020202020204" pitchFamily="34" charset="0"/>
                <a:sym typeface="Calibri"/>
              </a:rPr>
              <a:t>CV Model</a:t>
            </a:r>
          </a:p>
          <a:p>
            <a:pPr algn="ctr"/>
            <a:r>
              <a:rPr lang="en-US" sz="1200" b="1">
                <a:solidFill>
                  <a:schemeClr val="dk1"/>
                </a:solidFill>
                <a:latin typeface="Century Gothic" panose="020B0502020202020204" pitchFamily="34" charset="0"/>
                <a:sym typeface="Calibri"/>
              </a:rPr>
              <a:t>(Relevant Items)</a:t>
            </a:r>
            <a:endParaRPr sz="1200" b="1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Google Shape;191;p26">
            <a:extLst>
              <a:ext uri="{FF2B5EF4-FFF2-40B4-BE49-F238E27FC236}">
                <a16:creationId xmlns:a16="http://schemas.microsoft.com/office/drawing/2014/main" id="{A3FAE2E9-CA11-539F-515E-EE75F98B5FE2}"/>
              </a:ext>
            </a:extLst>
          </p:cNvPr>
          <p:cNvSpPr/>
          <p:nvPr/>
        </p:nvSpPr>
        <p:spPr>
          <a:xfrm>
            <a:off x="4952855" y="4441281"/>
            <a:ext cx="904779" cy="19924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Post caption</a:t>
            </a:r>
          </a:p>
        </p:txBody>
      </p:sp>
      <p:sp>
        <p:nvSpPr>
          <p:cNvPr id="47" name="Google Shape;214;p26">
            <a:extLst>
              <a:ext uri="{FF2B5EF4-FFF2-40B4-BE49-F238E27FC236}">
                <a16:creationId xmlns:a16="http://schemas.microsoft.com/office/drawing/2014/main" id="{E3AC0AAD-E1B8-297C-F2EA-2565BEE24905}"/>
              </a:ext>
            </a:extLst>
          </p:cNvPr>
          <p:cNvSpPr/>
          <p:nvPr/>
        </p:nvSpPr>
        <p:spPr>
          <a:xfrm>
            <a:off x="4421853" y="2966361"/>
            <a:ext cx="517726" cy="552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2</a:t>
            </a:r>
            <a:endParaRPr>
              <a:latin typeface="Century Gothic" panose="020B0502020202020204" pitchFamily="34" charset="0"/>
            </a:endParaRPr>
          </a:p>
        </p:txBody>
      </p:sp>
      <p:sp>
        <p:nvSpPr>
          <p:cNvPr id="48" name="Google Shape;214;p26">
            <a:extLst>
              <a:ext uri="{FF2B5EF4-FFF2-40B4-BE49-F238E27FC236}">
                <a16:creationId xmlns:a16="http://schemas.microsoft.com/office/drawing/2014/main" id="{B7D9564C-80A8-AB1F-5F1F-4B9BA7C77C03}"/>
              </a:ext>
            </a:extLst>
          </p:cNvPr>
          <p:cNvSpPr/>
          <p:nvPr/>
        </p:nvSpPr>
        <p:spPr>
          <a:xfrm>
            <a:off x="5830275" y="1141353"/>
            <a:ext cx="517726" cy="552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 panose="020B0502020202020204" pitchFamily="34" charset="0"/>
                <a:cs typeface="Calibri"/>
                <a:sym typeface="Calibri"/>
              </a:rPr>
              <a:t>3</a:t>
            </a:r>
            <a:endParaRPr>
              <a:latin typeface="Century Gothic" panose="020B0502020202020204" pitchFamily="34" charset="0"/>
            </a:endParaRPr>
          </a:p>
        </p:txBody>
      </p:sp>
      <p:sp>
        <p:nvSpPr>
          <p:cNvPr id="49" name="Google Shape;214;p26">
            <a:extLst>
              <a:ext uri="{FF2B5EF4-FFF2-40B4-BE49-F238E27FC236}">
                <a16:creationId xmlns:a16="http://schemas.microsoft.com/office/drawing/2014/main" id="{F17B9B18-BEA6-BB92-80C2-2FE5662FD2CE}"/>
              </a:ext>
            </a:extLst>
          </p:cNvPr>
          <p:cNvSpPr/>
          <p:nvPr/>
        </p:nvSpPr>
        <p:spPr>
          <a:xfrm>
            <a:off x="2697549" y="4590976"/>
            <a:ext cx="517726" cy="552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 panose="020B0502020202020204" pitchFamily="34" charset="0"/>
                <a:cs typeface="Calibri"/>
                <a:sym typeface="Calibri"/>
              </a:rPr>
              <a:t>4</a:t>
            </a:r>
            <a:endParaRPr>
              <a:latin typeface="Century Gothic" panose="020B0502020202020204" pitchFamily="34" charset="0"/>
            </a:endParaRP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F58A8B1A-12CC-C2A7-4722-F3D15E8BA97B}"/>
              </a:ext>
            </a:extLst>
          </p:cNvPr>
          <p:cNvSpPr/>
          <p:nvPr/>
        </p:nvSpPr>
        <p:spPr>
          <a:xfrm>
            <a:off x="9197721" y="1222908"/>
            <a:ext cx="366792" cy="4622120"/>
          </a:xfrm>
          <a:prstGeom prst="rightBrace">
            <a:avLst>
              <a:gd name="adj1" fmla="val 8524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Century Gothic" panose="020B0502020202020204" pitchFamily="34" charset="0"/>
            </a:endParaRPr>
          </a:p>
        </p:txBody>
      </p:sp>
      <p:sp>
        <p:nvSpPr>
          <p:cNvPr id="51" name="Google Shape;191;p26">
            <a:extLst>
              <a:ext uri="{FF2B5EF4-FFF2-40B4-BE49-F238E27FC236}">
                <a16:creationId xmlns:a16="http://schemas.microsoft.com/office/drawing/2014/main" id="{B5718AF9-C950-0042-74DC-5D3939CFE1CF}"/>
              </a:ext>
            </a:extLst>
          </p:cNvPr>
          <p:cNvSpPr/>
          <p:nvPr/>
        </p:nvSpPr>
        <p:spPr>
          <a:xfrm>
            <a:off x="8096739" y="1311010"/>
            <a:ext cx="1085758" cy="451036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Sentiment Score</a:t>
            </a:r>
            <a:endParaRPr sz="1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Google Shape;191;p26">
            <a:extLst>
              <a:ext uri="{FF2B5EF4-FFF2-40B4-BE49-F238E27FC236}">
                <a16:creationId xmlns:a16="http://schemas.microsoft.com/office/drawing/2014/main" id="{C818D007-4DDE-2009-A315-1673430C1E2C}"/>
              </a:ext>
            </a:extLst>
          </p:cNvPr>
          <p:cNvSpPr/>
          <p:nvPr/>
        </p:nvSpPr>
        <p:spPr>
          <a:xfrm>
            <a:off x="7970638" y="2259187"/>
            <a:ext cx="1227083" cy="522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Normalized Likes</a:t>
            </a:r>
            <a:endParaRPr sz="1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88EDF2-D0BF-E71F-6608-1621796D16D3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582154" y="1536528"/>
            <a:ext cx="514585" cy="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Google Shape;191;p26">
            <a:extLst>
              <a:ext uri="{FF2B5EF4-FFF2-40B4-BE49-F238E27FC236}">
                <a16:creationId xmlns:a16="http://schemas.microsoft.com/office/drawing/2014/main" id="{A8F9D6FD-2BE5-C145-B767-6E1650B920D3}"/>
              </a:ext>
            </a:extLst>
          </p:cNvPr>
          <p:cNvSpPr/>
          <p:nvPr/>
        </p:nvSpPr>
        <p:spPr>
          <a:xfrm>
            <a:off x="8110006" y="3408651"/>
            <a:ext cx="941059" cy="245146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Brand</a:t>
            </a:r>
            <a:endParaRPr sz="1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Google Shape;191;p26">
            <a:extLst>
              <a:ext uri="{FF2B5EF4-FFF2-40B4-BE49-F238E27FC236}">
                <a16:creationId xmlns:a16="http://schemas.microsoft.com/office/drawing/2014/main" id="{92C0DAD3-8034-A31D-274D-61FD4C02E8CA}"/>
              </a:ext>
            </a:extLst>
          </p:cNvPr>
          <p:cNvSpPr/>
          <p:nvPr/>
        </p:nvSpPr>
        <p:spPr>
          <a:xfrm>
            <a:off x="8110006" y="4144535"/>
            <a:ext cx="1072491" cy="45447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Relevant Item </a:t>
            </a:r>
            <a:endParaRPr sz="1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Google Shape;191;p26">
            <a:extLst>
              <a:ext uri="{FF2B5EF4-FFF2-40B4-BE49-F238E27FC236}">
                <a16:creationId xmlns:a16="http://schemas.microsoft.com/office/drawing/2014/main" id="{372EF5A8-61A9-8A85-D971-B9368954D1AB}"/>
              </a:ext>
            </a:extLst>
          </p:cNvPr>
          <p:cNvSpPr/>
          <p:nvPr/>
        </p:nvSpPr>
        <p:spPr>
          <a:xfrm>
            <a:off x="8096739" y="5353248"/>
            <a:ext cx="1085758" cy="522521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Caption Embeddings</a:t>
            </a:r>
            <a:endParaRPr sz="1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A6669-3CD9-D552-2301-4FCC59A1D2BE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4489460" y="4371772"/>
            <a:ext cx="3620546" cy="101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56D314-71EC-AA43-4E16-A7AB4D3B0FAA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500488" y="5404871"/>
            <a:ext cx="3596251" cy="209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8495DDF-13D8-44F6-EB06-322126879D6F}"/>
              </a:ext>
            </a:extLst>
          </p:cNvPr>
          <p:cNvCxnSpPr>
            <a:cxnSpLocks/>
          </p:cNvCxnSpPr>
          <p:nvPr/>
        </p:nvCxnSpPr>
        <p:spPr>
          <a:xfrm flipV="1">
            <a:off x="7625779" y="1707859"/>
            <a:ext cx="486184" cy="503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Google Shape;214;p26">
            <a:extLst>
              <a:ext uri="{FF2B5EF4-FFF2-40B4-BE49-F238E27FC236}">
                <a16:creationId xmlns:a16="http://schemas.microsoft.com/office/drawing/2014/main" id="{6B4FB6FC-AB9F-9AD7-F8CF-A0CB46377E03}"/>
              </a:ext>
            </a:extLst>
          </p:cNvPr>
          <p:cNvSpPr/>
          <p:nvPr/>
        </p:nvSpPr>
        <p:spPr>
          <a:xfrm>
            <a:off x="9675863" y="1167134"/>
            <a:ext cx="517726" cy="552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 panose="020B0502020202020204" pitchFamily="34" charset="0"/>
                <a:cs typeface="Calibri"/>
                <a:sym typeface="Calibri"/>
              </a:rPr>
              <a:t>5</a:t>
            </a:r>
            <a:endParaRPr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DADFD-6B95-DE8E-5FC0-454AE8F4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Dimensionality Reduction</a:t>
            </a:r>
            <a:endParaRPr lang="en-GB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EB6548-0842-C5DE-7246-CF130794C9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80</a:t>
            </a:fld>
            <a:endParaRPr lang="en-US" noProof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581F6B-28DA-FE18-84E9-9BFA6C77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653329"/>
            <a:ext cx="5370652" cy="355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F80682-5C7D-998D-B4F9-2AB18A76BFE8}"/>
              </a:ext>
            </a:extLst>
          </p:cNvPr>
          <p:cNvSpPr/>
          <p:nvPr/>
        </p:nvSpPr>
        <p:spPr>
          <a:xfrm>
            <a:off x="261321" y="1509861"/>
            <a:ext cx="6023732" cy="3694809"/>
          </a:xfrm>
          <a:prstGeom prst="rect">
            <a:avLst/>
          </a:prstGeom>
          <a:noFill/>
          <a:ln w="57150">
            <a:solidFill>
              <a:srgbClr val="92D05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56D5C42-441D-1073-F655-4A95B8CF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62" y="1509860"/>
            <a:ext cx="4984686" cy="383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DADFD-6B95-DE8E-5FC0-454AE8F4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Classification</a:t>
            </a:r>
            <a:endParaRPr lang="en-GB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EB6548-0842-C5DE-7246-CF130794C9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81</a:t>
            </a:fld>
            <a:endParaRPr lang="en-US" noProof="0"/>
          </a:p>
        </p:txBody>
      </p:sp>
      <p:pic>
        <p:nvPicPr>
          <p:cNvPr id="4098" name="Picture 2" descr="Understanding XGBoost &amp; it'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223A2C4-E6E2-E412-E16E-12DC845E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673" y="2053516"/>
            <a:ext cx="4951738" cy="275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B2F8C73-4F44-53DC-C74E-46198A0FE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t="-2757" r="5569" b="5724"/>
          <a:stretch/>
        </p:blipFill>
        <p:spPr bwMode="auto">
          <a:xfrm>
            <a:off x="3885997" y="2053516"/>
            <a:ext cx="4420006" cy="275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5CB9BBC-FE08-3E79-DB4B-EA0BAFDB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03" y="1742739"/>
            <a:ext cx="3492542" cy="376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2F87B-3D3F-93F3-03CA-8E23C01A45E4}"/>
              </a:ext>
            </a:extLst>
          </p:cNvPr>
          <p:cNvSpPr txBox="1"/>
          <p:nvPr/>
        </p:nvSpPr>
        <p:spPr>
          <a:xfrm>
            <a:off x="4726329" y="4592039"/>
            <a:ext cx="273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Random Forrest</a:t>
            </a: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B5169-F268-7827-139A-B6178D9A85CA}"/>
              </a:ext>
            </a:extLst>
          </p:cNvPr>
          <p:cNvSpPr txBox="1"/>
          <p:nvPr/>
        </p:nvSpPr>
        <p:spPr>
          <a:xfrm>
            <a:off x="8741071" y="4780151"/>
            <a:ext cx="273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SVM</a:t>
            </a:r>
            <a:endParaRPr lang="en-GB" sz="28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DCD2F-E36C-0EF6-0008-57A9D2523EBA}"/>
              </a:ext>
            </a:extLst>
          </p:cNvPr>
          <p:cNvSpPr/>
          <p:nvPr/>
        </p:nvSpPr>
        <p:spPr>
          <a:xfrm>
            <a:off x="152932" y="2337695"/>
            <a:ext cx="3558356" cy="2182608"/>
          </a:xfrm>
          <a:prstGeom prst="rect">
            <a:avLst/>
          </a:prstGeom>
          <a:noFill/>
          <a:ln w="57150">
            <a:solidFill>
              <a:srgbClr val="92D05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1C1B0-D391-DA47-282E-2CD440570B30}"/>
              </a:ext>
            </a:extLst>
          </p:cNvPr>
          <p:cNvSpPr txBox="1"/>
          <p:nvPr/>
        </p:nvSpPr>
        <p:spPr>
          <a:xfrm>
            <a:off x="784058" y="1205163"/>
            <a:ext cx="62624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Included feature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Item Image feature embedding.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DADFD-6B95-DE8E-5FC0-454AE8F4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XGBoost</a:t>
            </a:r>
            <a:r>
              <a:rPr lang="en-GB"/>
              <a:t> Metrics</a:t>
            </a:r>
            <a:endParaRPr lang="en-GB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EB6548-0842-C5DE-7246-CF130794C9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82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C4785-880D-BFED-5E9E-97705777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6" y="1921397"/>
            <a:ext cx="9954968" cy="3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895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284962" y="1694325"/>
            <a:ext cx="5443986" cy="2202972"/>
          </a:xfrm>
        </p:spPr>
        <p:txBody>
          <a:bodyPr/>
          <a:lstStyle/>
          <a:p>
            <a:r>
              <a:rPr lang="en-US" sz="6600"/>
              <a:t>Thank </a:t>
            </a:r>
            <a:r>
              <a:rPr lang="en-US" sz="6600">
                <a:latin typeface="Century Gothic" panose="020B0502020202020204" pitchFamily="34" charset="0"/>
              </a:rPr>
              <a:t>You</a:t>
            </a:r>
            <a:r>
              <a:rPr lang="en-US" sz="6600"/>
              <a:t>!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956D7A-2C41-C137-4F73-D37483DE96B0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122D0B-D89C-6369-8A33-70E36EF6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6037" y="2623127"/>
            <a:ext cx="4296654" cy="871360"/>
          </a:xfrm>
        </p:spPr>
        <p:txBody>
          <a:bodyPr/>
          <a:lstStyle/>
          <a:p>
            <a:r>
              <a:rPr lang="en-US" sz="5400"/>
              <a:t>Data Collection</a:t>
            </a:r>
            <a:endParaRPr lang="en-GB" sz="54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6ACE68-2AB3-595F-7AB9-70EAC928F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2" y="1574157"/>
            <a:ext cx="5334898" cy="35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53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78E46C-0F2F-4D8F-8685-D890AF38A48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4342EA1-02DE-432C-B535-038F595FE89F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Application>Microsoft Office PowerPoint</Application>
  <PresentationFormat>Widescreen</PresentationFormat>
  <Slides>83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Instagram Fashion Trend analysis</vt:lpstr>
      <vt:lpstr>Agenda</vt:lpstr>
      <vt:lpstr>Introduction</vt:lpstr>
      <vt:lpstr>Fashion Trend Influence</vt:lpstr>
      <vt:lpstr>Fashion Trend Analysis – Business Usage</vt:lpstr>
      <vt:lpstr>Fashion Trend Analysis – Users</vt:lpstr>
      <vt:lpstr>Proposed Methodology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 </vt:lpstr>
      <vt:lpstr>PowerPoint Presentation</vt:lpstr>
      <vt:lpstr>PowerPoint Presentation</vt:lpstr>
      <vt:lpstr>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Item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Landing Page</vt:lpstr>
      <vt:lpstr>Step 1:  Login to Instagram</vt:lpstr>
      <vt:lpstr>Step 2:  Select a Fashion Brand</vt:lpstr>
      <vt:lpstr>Step 3:  Enter Instagram Post Link</vt:lpstr>
      <vt:lpstr>Step 4:  Clean Comments</vt:lpstr>
      <vt:lpstr>Step 5:  Select a Fashion Item From the Image</vt:lpstr>
      <vt:lpstr>Step 6:  Perform Sentiment Analysis</vt:lpstr>
      <vt:lpstr>Step 7:  Sentiment Analysis Results</vt:lpstr>
      <vt:lpstr>Step 8:  Trendy Decision</vt:lpstr>
      <vt:lpstr>Future Work</vt:lpstr>
      <vt:lpstr>Clustering and Cluster Analysis</vt:lpstr>
      <vt:lpstr>Dimensionality Reduction</vt:lpstr>
      <vt:lpstr>Classification</vt:lpstr>
      <vt:lpstr>XGBoost Metrics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delivery system</dc:title>
  <dc:creator>يارا اسماعيل فكري محمد عفيفي دخان 1501696</dc:creator>
  <cp:revision>2</cp:revision>
  <dcterms:created xsi:type="dcterms:W3CDTF">2020-10-13T12:10:16Z</dcterms:created>
  <dcterms:modified xsi:type="dcterms:W3CDTF">2024-07-21T13:29:28Z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